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Merriweather"/>
      <p:regular r:id="rId29"/>
      <p:bold r:id="rId30"/>
      <p:italic r:id="rId31"/>
      <p:boldItalic r:id="rId32"/>
    </p:embeddedFont>
    <p:embeddedFont>
      <p:font typeface="Alfa Slab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33" Type="http://schemas.openxmlformats.org/officeDocument/2006/relationships/font" Target="fonts/AlfaSlabOne-regular.fntdata"/><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09fb6be17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09fb6be17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fedee80fe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fedee80f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09fb6be17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09fb6be17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09fb6be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609fb6be17_0_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09fb6be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609fb6be17_0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fedee80f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fedee80f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fedee80f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fedee80f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09fb6be17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09fb6be17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09fb6be17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09fb6be17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09fb6be17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09fb6be17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fe8b74e65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fe8b74e65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fe8b74e65_1_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fe8b74e65_1_2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fe8b74e65_1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fe8b74e65_1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fedee80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fedee80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fedee80f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fedee80f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209 venues with 15,000-50,000 capacity: Green</a:t>
            </a:r>
            <a:endParaRPr/>
          </a:p>
          <a:p>
            <a:pPr indent="0" lvl="0" marL="0" rtl="0" algn="l">
              <a:lnSpc>
                <a:spcPct val="115000"/>
              </a:lnSpc>
              <a:spcBef>
                <a:spcPts val="0"/>
              </a:spcBef>
              <a:spcAft>
                <a:spcPts val="0"/>
              </a:spcAft>
              <a:buClr>
                <a:schemeClr val="dk1"/>
              </a:buClr>
              <a:buSzPts val="1100"/>
              <a:buFont typeface="Arial"/>
              <a:buNone/>
            </a:pPr>
            <a:r>
              <a:rPr lang="en"/>
              <a:t>102 venues with 50,001-100,000 capacity: Yellow</a:t>
            </a:r>
            <a:endParaRPr/>
          </a:p>
          <a:p>
            <a:pPr indent="0" lvl="0" marL="0" rtl="0" algn="l">
              <a:lnSpc>
                <a:spcPct val="115000"/>
              </a:lnSpc>
              <a:spcBef>
                <a:spcPts val="0"/>
              </a:spcBef>
              <a:spcAft>
                <a:spcPts val="0"/>
              </a:spcAft>
              <a:buClr>
                <a:schemeClr val="dk1"/>
              </a:buClr>
              <a:buSzPts val="1100"/>
              <a:buFont typeface="Arial"/>
              <a:buNone/>
            </a:pPr>
            <a:r>
              <a:rPr lang="en"/>
              <a:t>14 venues with 100,000 to 260,000 capacity: Red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fe8b74e65_1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fe8b74e65_1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fedee80f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fedee80f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09fb6be17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09fb6be17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4820800" y="559300"/>
            <a:ext cx="4071300" cy="13887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000"/>
              <a:buNone/>
              <a:defRPr sz="3000">
                <a:solidFill>
                  <a:srgbClr val="0B5394"/>
                </a:solidFill>
              </a:defRPr>
            </a:lvl1pPr>
            <a:lvl2pPr lvl="1" rtl="0" algn="l">
              <a:lnSpc>
                <a:spcPct val="100000"/>
              </a:lnSpc>
              <a:spcBef>
                <a:spcPts val="0"/>
              </a:spcBef>
              <a:spcAft>
                <a:spcPts val="0"/>
              </a:spcAft>
              <a:buClr>
                <a:schemeClr val="dk1"/>
              </a:buClr>
              <a:buSzPts val="3000"/>
              <a:buNone/>
              <a:defRPr sz="3000">
                <a:solidFill>
                  <a:srgbClr val="0B5394"/>
                </a:solidFill>
              </a:defRPr>
            </a:lvl2pPr>
            <a:lvl3pPr lvl="2" rtl="0" algn="l">
              <a:lnSpc>
                <a:spcPct val="100000"/>
              </a:lnSpc>
              <a:spcBef>
                <a:spcPts val="0"/>
              </a:spcBef>
              <a:spcAft>
                <a:spcPts val="0"/>
              </a:spcAft>
              <a:buClr>
                <a:schemeClr val="dk1"/>
              </a:buClr>
              <a:buSzPts val="3000"/>
              <a:buNone/>
              <a:defRPr sz="3000">
                <a:solidFill>
                  <a:srgbClr val="0B5394"/>
                </a:solidFill>
              </a:defRPr>
            </a:lvl3pPr>
            <a:lvl4pPr lvl="3" rtl="0" algn="l">
              <a:lnSpc>
                <a:spcPct val="100000"/>
              </a:lnSpc>
              <a:spcBef>
                <a:spcPts val="0"/>
              </a:spcBef>
              <a:spcAft>
                <a:spcPts val="0"/>
              </a:spcAft>
              <a:buClr>
                <a:schemeClr val="dk1"/>
              </a:buClr>
              <a:buSzPts val="3000"/>
              <a:buNone/>
              <a:defRPr sz="3000">
                <a:solidFill>
                  <a:srgbClr val="0B5394"/>
                </a:solidFill>
              </a:defRPr>
            </a:lvl4pPr>
            <a:lvl5pPr lvl="4" rtl="0" algn="l">
              <a:lnSpc>
                <a:spcPct val="100000"/>
              </a:lnSpc>
              <a:spcBef>
                <a:spcPts val="0"/>
              </a:spcBef>
              <a:spcAft>
                <a:spcPts val="0"/>
              </a:spcAft>
              <a:buClr>
                <a:schemeClr val="dk1"/>
              </a:buClr>
              <a:buSzPts val="3000"/>
              <a:buNone/>
              <a:defRPr sz="3000">
                <a:solidFill>
                  <a:srgbClr val="0B5394"/>
                </a:solidFill>
              </a:defRPr>
            </a:lvl5pPr>
            <a:lvl6pPr lvl="5" rtl="0" algn="l">
              <a:lnSpc>
                <a:spcPct val="100000"/>
              </a:lnSpc>
              <a:spcBef>
                <a:spcPts val="0"/>
              </a:spcBef>
              <a:spcAft>
                <a:spcPts val="0"/>
              </a:spcAft>
              <a:buClr>
                <a:schemeClr val="dk1"/>
              </a:buClr>
              <a:buSzPts val="3000"/>
              <a:buNone/>
              <a:defRPr sz="3000">
                <a:solidFill>
                  <a:srgbClr val="0B5394"/>
                </a:solidFill>
              </a:defRPr>
            </a:lvl6pPr>
            <a:lvl7pPr lvl="6" rtl="0" algn="l">
              <a:lnSpc>
                <a:spcPct val="100000"/>
              </a:lnSpc>
              <a:spcBef>
                <a:spcPts val="0"/>
              </a:spcBef>
              <a:spcAft>
                <a:spcPts val="0"/>
              </a:spcAft>
              <a:buClr>
                <a:schemeClr val="dk1"/>
              </a:buClr>
              <a:buSzPts val="3000"/>
              <a:buNone/>
              <a:defRPr sz="3000">
                <a:solidFill>
                  <a:srgbClr val="0B5394"/>
                </a:solidFill>
              </a:defRPr>
            </a:lvl7pPr>
            <a:lvl8pPr lvl="7" rtl="0" algn="l">
              <a:lnSpc>
                <a:spcPct val="100000"/>
              </a:lnSpc>
              <a:spcBef>
                <a:spcPts val="0"/>
              </a:spcBef>
              <a:spcAft>
                <a:spcPts val="0"/>
              </a:spcAft>
              <a:buClr>
                <a:schemeClr val="dk1"/>
              </a:buClr>
              <a:buSzPts val="3000"/>
              <a:buNone/>
              <a:defRPr sz="3000">
                <a:solidFill>
                  <a:srgbClr val="0B5394"/>
                </a:solidFill>
              </a:defRPr>
            </a:lvl8pPr>
            <a:lvl9pPr lvl="8" rtl="0" algn="l">
              <a:lnSpc>
                <a:spcPct val="100000"/>
              </a:lnSpc>
              <a:spcBef>
                <a:spcPts val="0"/>
              </a:spcBef>
              <a:spcAft>
                <a:spcPts val="0"/>
              </a:spcAft>
              <a:buClr>
                <a:schemeClr val="dk1"/>
              </a:buClr>
              <a:buSzPts val="3000"/>
              <a:buNone/>
              <a:defRPr sz="3000">
                <a:solidFill>
                  <a:srgbClr val="0B5394"/>
                </a:solidFill>
              </a:defRPr>
            </a:lvl9pPr>
          </a:lstStyle>
          <a:p/>
        </p:txBody>
      </p:sp>
      <p:sp>
        <p:nvSpPr>
          <p:cNvPr id="54" name="Google Shape;54;p13"/>
          <p:cNvSpPr txBox="1"/>
          <p:nvPr>
            <p:ph idx="1" type="body"/>
          </p:nvPr>
        </p:nvSpPr>
        <p:spPr>
          <a:xfrm>
            <a:off x="4820821" y="2053722"/>
            <a:ext cx="2002500" cy="25305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55" name="Google Shape;55;p13"/>
          <p:cNvSpPr txBox="1"/>
          <p:nvPr>
            <p:ph idx="2" type="body"/>
          </p:nvPr>
        </p:nvSpPr>
        <p:spPr>
          <a:xfrm>
            <a:off x="6889763" y="2053722"/>
            <a:ext cx="2002500" cy="25305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56" name="Google Shape;5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 name="Google Shape;59;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600"/>
              </a:spcBef>
              <a:spcAft>
                <a:spcPts val="0"/>
              </a:spcAft>
              <a:buClr>
                <a:schemeClr val="dk1"/>
              </a:buClr>
              <a:buSzPts val="1400"/>
              <a:buChar char="○"/>
              <a:defRPr sz="1100"/>
            </a:lvl2pPr>
            <a:lvl3pPr indent="-317500" lvl="2" marL="1371600" algn="l">
              <a:lnSpc>
                <a:spcPct val="90000"/>
              </a:lnSpc>
              <a:spcBef>
                <a:spcPts val="1600"/>
              </a:spcBef>
              <a:spcAft>
                <a:spcPts val="0"/>
              </a:spcAft>
              <a:buClr>
                <a:schemeClr val="dk1"/>
              </a:buClr>
              <a:buSzPts val="1400"/>
              <a:buChar char="■"/>
              <a:defRPr sz="1100"/>
            </a:lvl3pPr>
            <a:lvl4pPr indent="-317500" lvl="3" marL="1828800" algn="l">
              <a:lnSpc>
                <a:spcPct val="90000"/>
              </a:lnSpc>
              <a:spcBef>
                <a:spcPts val="1600"/>
              </a:spcBef>
              <a:spcAft>
                <a:spcPts val="0"/>
              </a:spcAft>
              <a:buClr>
                <a:schemeClr val="dk1"/>
              </a:buClr>
              <a:buSzPts val="1400"/>
              <a:buChar char="●"/>
              <a:defRPr sz="1100"/>
            </a:lvl4pPr>
            <a:lvl5pPr indent="-317500" lvl="4" marL="2286000" algn="l">
              <a:lnSpc>
                <a:spcPct val="90000"/>
              </a:lnSpc>
              <a:spcBef>
                <a:spcPts val="1600"/>
              </a:spcBef>
              <a:spcAft>
                <a:spcPts val="0"/>
              </a:spcAft>
              <a:buClr>
                <a:schemeClr val="dk1"/>
              </a:buClr>
              <a:buSzPts val="1400"/>
              <a:buChar char="○"/>
              <a:defRPr sz="1100"/>
            </a:lvl5pPr>
            <a:lvl6pPr indent="-317500" lvl="5" marL="2743200" algn="l">
              <a:lnSpc>
                <a:spcPct val="90000"/>
              </a:lnSpc>
              <a:spcBef>
                <a:spcPts val="1600"/>
              </a:spcBef>
              <a:spcAft>
                <a:spcPts val="0"/>
              </a:spcAft>
              <a:buClr>
                <a:schemeClr val="dk1"/>
              </a:buClr>
              <a:buSzPts val="1400"/>
              <a:buChar char="■"/>
              <a:defRPr sz="1100"/>
            </a:lvl6pPr>
            <a:lvl7pPr indent="-317500" lvl="6" marL="3200400" algn="l">
              <a:lnSpc>
                <a:spcPct val="90000"/>
              </a:lnSpc>
              <a:spcBef>
                <a:spcPts val="1600"/>
              </a:spcBef>
              <a:spcAft>
                <a:spcPts val="0"/>
              </a:spcAft>
              <a:buClr>
                <a:schemeClr val="dk1"/>
              </a:buClr>
              <a:buSzPts val="1400"/>
              <a:buChar char="●"/>
              <a:defRPr sz="1100"/>
            </a:lvl7pPr>
            <a:lvl8pPr indent="-317500" lvl="7" marL="3657600" algn="l">
              <a:lnSpc>
                <a:spcPct val="90000"/>
              </a:lnSpc>
              <a:spcBef>
                <a:spcPts val="1600"/>
              </a:spcBef>
              <a:spcAft>
                <a:spcPts val="0"/>
              </a:spcAft>
              <a:buClr>
                <a:schemeClr val="dk1"/>
              </a:buClr>
              <a:buSzPts val="1400"/>
              <a:buChar char="○"/>
              <a:defRPr sz="1100"/>
            </a:lvl8pPr>
            <a:lvl9pPr indent="-317500" lvl="8" marL="4114800" algn="l">
              <a:lnSpc>
                <a:spcPct val="90000"/>
              </a:lnSpc>
              <a:spcBef>
                <a:spcPts val="1600"/>
              </a:spcBef>
              <a:spcAft>
                <a:spcPts val="1600"/>
              </a:spcAft>
              <a:buClr>
                <a:schemeClr val="dk1"/>
              </a:buClr>
              <a:buSzPts val="1400"/>
              <a:buChar char="■"/>
              <a:defRPr sz="1100"/>
            </a:lvl9pPr>
          </a:lstStyle>
          <a:p/>
        </p:txBody>
      </p:sp>
      <p:sp>
        <p:nvSpPr>
          <p:cNvPr id="60" name="Google Shape;60;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1" name="Google Shape;61;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2" name="Google Shape;62;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65" name="Google Shape;65;p1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600"/>
              </a:spcBef>
              <a:spcAft>
                <a:spcPts val="0"/>
              </a:spcAft>
              <a:buClr>
                <a:schemeClr val="dk1"/>
              </a:buClr>
              <a:buSzPts val="1400"/>
              <a:buChar char="○"/>
              <a:defRPr sz="1100"/>
            </a:lvl2pPr>
            <a:lvl3pPr indent="-317500" lvl="2" marL="1371600" algn="l">
              <a:lnSpc>
                <a:spcPct val="90000"/>
              </a:lnSpc>
              <a:spcBef>
                <a:spcPts val="1600"/>
              </a:spcBef>
              <a:spcAft>
                <a:spcPts val="0"/>
              </a:spcAft>
              <a:buClr>
                <a:schemeClr val="dk1"/>
              </a:buClr>
              <a:buSzPts val="1400"/>
              <a:buChar char="■"/>
              <a:defRPr sz="1100"/>
            </a:lvl3pPr>
            <a:lvl4pPr indent="-317500" lvl="3" marL="1828800" algn="l">
              <a:lnSpc>
                <a:spcPct val="90000"/>
              </a:lnSpc>
              <a:spcBef>
                <a:spcPts val="1600"/>
              </a:spcBef>
              <a:spcAft>
                <a:spcPts val="0"/>
              </a:spcAft>
              <a:buClr>
                <a:schemeClr val="dk1"/>
              </a:buClr>
              <a:buSzPts val="1400"/>
              <a:buChar char="●"/>
              <a:defRPr sz="1100"/>
            </a:lvl4pPr>
            <a:lvl5pPr indent="-317500" lvl="4" marL="2286000" algn="l">
              <a:lnSpc>
                <a:spcPct val="90000"/>
              </a:lnSpc>
              <a:spcBef>
                <a:spcPts val="1600"/>
              </a:spcBef>
              <a:spcAft>
                <a:spcPts val="0"/>
              </a:spcAft>
              <a:buClr>
                <a:schemeClr val="dk1"/>
              </a:buClr>
              <a:buSzPts val="1400"/>
              <a:buChar char="○"/>
              <a:defRPr sz="1100"/>
            </a:lvl5pPr>
            <a:lvl6pPr indent="-317500" lvl="5" marL="2743200" algn="l">
              <a:lnSpc>
                <a:spcPct val="90000"/>
              </a:lnSpc>
              <a:spcBef>
                <a:spcPts val="1600"/>
              </a:spcBef>
              <a:spcAft>
                <a:spcPts val="0"/>
              </a:spcAft>
              <a:buClr>
                <a:schemeClr val="dk1"/>
              </a:buClr>
              <a:buSzPts val="1400"/>
              <a:buChar char="■"/>
              <a:defRPr sz="1100"/>
            </a:lvl6pPr>
            <a:lvl7pPr indent="-317500" lvl="6" marL="3200400" algn="l">
              <a:lnSpc>
                <a:spcPct val="90000"/>
              </a:lnSpc>
              <a:spcBef>
                <a:spcPts val="1600"/>
              </a:spcBef>
              <a:spcAft>
                <a:spcPts val="0"/>
              </a:spcAft>
              <a:buClr>
                <a:schemeClr val="dk1"/>
              </a:buClr>
              <a:buSzPts val="1400"/>
              <a:buChar char="●"/>
              <a:defRPr sz="1100"/>
            </a:lvl7pPr>
            <a:lvl8pPr indent="-317500" lvl="7" marL="3657600" algn="l">
              <a:lnSpc>
                <a:spcPct val="90000"/>
              </a:lnSpc>
              <a:spcBef>
                <a:spcPts val="1600"/>
              </a:spcBef>
              <a:spcAft>
                <a:spcPts val="0"/>
              </a:spcAft>
              <a:buClr>
                <a:schemeClr val="dk1"/>
              </a:buClr>
              <a:buSzPts val="1400"/>
              <a:buChar char="○"/>
              <a:defRPr sz="1100"/>
            </a:lvl8pPr>
            <a:lvl9pPr indent="-317500" lvl="8" marL="4114800" algn="l">
              <a:lnSpc>
                <a:spcPct val="90000"/>
              </a:lnSpc>
              <a:spcBef>
                <a:spcPts val="1600"/>
              </a:spcBef>
              <a:spcAft>
                <a:spcPts val="1600"/>
              </a:spcAft>
              <a:buClr>
                <a:schemeClr val="dk1"/>
              </a:buClr>
              <a:buSzPts val="1400"/>
              <a:buChar char="■"/>
              <a:defRPr sz="1100"/>
            </a:lvl9pPr>
          </a:lstStyle>
          <a:p/>
        </p:txBody>
      </p:sp>
      <p:sp>
        <p:nvSpPr>
          <p:cNvPr id="66" name="Google Shape;66;p1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600"/>
              </a:spcBef>
              <a:spcAft>
                <a:spcPts val="0"/>
              </a:spcAft>
              <a:buClr>
                <a:schemeClr val="dk1"/>
              </a:buClr>
              <a:buSzPts val="1400"/>
              <a:buChar char="○"/>
              <a:defRPr sz="1100"/>
            </a:lvl2pPr>
            <a:lvl3pPr indent="-317500" lvl="2" marL="1371600" algn="l">
              <a:lnSpc>
                <a:spcPct val="90000"/>
              </a:lnSpc>
              <a:spcBef>
                <a:spcPts val="1600"/>
              </a:spcBef>
              <a:spcAft>
                <a:spcPts val="0"/>
              </a:spcAft>
              <a:buClr>
                <a:schemeClr val="dk1"/>
              </a:buClr>
              <a:buSzPts val="1400"/>
              <a:buChar char="■"/>
              <a:defRPr sz="1100"/>
            </a:lvl3pPr>
            <a:lvl4pPr indent="-317500" lvl="3" marL="1828800" algn="l">
              <a:lnSpc>
                <a:spcPct val="90000"/>
              </a:lnSpc>
              <a:spcBef>
                <a:spcPts val="1600"/>
              </a:spcBef>
              <a:spcAft>
                <a:spcPts val="0"/>
              </a:spcAft>
              <a:buClr>
                <a:schemeClr val="dk1"/>
              </a:buClr>
              <a:buSzPts val="1400"/>
              <a:buChar char="●"/>
              <a:defRPr sz="1100"/>
            </a:lvl4pPr>
            <a:lvl5pPr indent="-317500" lvl="4" marL="2286000" algn="l">
              <a:lnSpc>
                <a:spcPct val="90000"/>
              </a:lnSpc>
              <a:spcBef>
                <a:spcPts val="1600"/>
              </a:spcBef>
              <a:spcAft>
                <a:spcPts val="0"/>
              </a:spcAft>
              <a:buClr>
                <a:schemeClr val="dk1"/>
              </a:buClr>
              <a:buSzPts val="1400"/>
              <a:buChar char="○"/>
              <a:defRPr sz="1100"/>
            </a:lvl5pPr>
            <a:lvl6pPr indent="-317500" lvl="5" marL="2743200" algn="l">
              <a:lnSpc>
                <a:spcPct val="90000"/>
              </a:lnSpc>
              <a:spcBef>
                <a:spcPts val="1600"/>
              </a:spcBef>
              <a:spcAft>
                <a:spcPts val="0"/>
              </a:spcAft>
              <a:buClr>
                <a:schemeClr val="dk1"/>
              </a:buClr>
              <a:buSzPts val="1400"/>
              <a:buChar char="■"/>
              <a:defRPr sz="1100"/>
            </a:lvl6pPr>
            <a:lvl7pPr indent="-317500" lvl="6" marL="3200400" algn="l">
              <a:lnSpc>
                <a:spcPct val="90000"/>
              </a:lnSpc>
              <a:spcBef>
                <a:spcPts val="1600"/>
              </a:spcBef>
              <a:spcAft>
                <a:spcPts val="0"/>
              </a:spcAft>
              <a:buClr>
                <a:schemeClr val="dk1"/>
              </a:buClr>
              <a:buSzPts val="1400"/>
              <a:buChar char="●"/>
              <a:defRPr sz="1100"/>
            </a:lvl7pPr>
            <a:lvl8pPr indent="-317500" lvl="7" marL="3657600" algn="l">
              <a:lnSpc>
                <a:spcPct val="90000"/>
              </a:lnSpc>
              <a:spcBef>
                <a:spcPts val="1600"/>
              </a:spcBef>
              <a:spcAft>
                <a:spcPts val="0"/>
              </a:spcAft>
              <a:buClr>
                <a:schemeClr val="dk1"/>
              </a:buClr>
              <a:buSzPts val="1400"/>
              <a:buChar char="○"/>
              <a:defRPr sz="1100"/>
            </a:lvl8pPr>
            <a:lvl9pPr indent="-317500" lvl="8" marL="4114800" algn="l">
              <a:lnSpc>
                <a:spcPct val="90000"/>
              </a:lnSpc>
              <a:spcBef>
                <a:spcPts val="1600"/>
              </a:spcBef>
              <a:spcAft>
                <a:spcPts val="1600"/>
              </a:spcAft>
              <a:buClr>
                <a:schemeClr val="dk1"/>
              </a:buClr>
              <a:buSzPts val="1400"/>
              <a:buChar char="■"/>
              <a:defRPr sz="1100"/>
            </a:lvl9pPr>
          </a:lstStyle>
          <a:p/>
        </p:txBody>
      </p:sp>
      <p:sp>
        <p:nvSpPr>
          <p:cNvPr id="67" name="Google Shape;67;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8" name="Google Shape;68;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6.png"/><Relationship Id="rId7" Type="http://schemas.openxmlformats.org/officeDocument/2006/relationships/image" Target="../media/image9.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ph type="ctrTitle"/>
          </p:nvPr>
        </p:nvSpPr>
        <p:spPr>
          <a:xfrm>
            <a:off x="-61525" y="790475"/>
            <a:ext cx="8762400" cy="19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Merriweather"/>
                <a:ea typeface="Merriweather"/>
                <a:cs typeface="Merriweather"/>
                <a:sym typeface="Merriweather"/>
              </a:rPr>
              <a:t>The Playbook:</a:t>
            </a:r>
            <a:endParaRPr b="1">
              <a:solidFill>
                <a:schemeClr val="accent1"/>
              </a:solidFill>
              <a:latin typeface="Merriweather"/>
              <a:ea typeface="Merriweather"/>
              <a:cs typeface="Merriweather"/>
              <a:sym typeface="Merriweather"/>
            </a:endParaRPr>
          </a:p>
          <a:p>
            <a:pPr indent="0" lvl="0" marL="0" rtl="0" algn="ctr">
              <a:spcBef>
                <a:spcPts val="0"/>
              </a:spcBef>
              <a:spcAft>
                <a:spcPts val="0"/>
              </a:spcAft>
              <a:buNone/>
            </a:pPr>
            <a:r>
              <a:rPr lang="en">
                <a:solidFill>
                  <a:srgbClr val="FFFFFF"/>
                </a:solidFill>
                <a:latin typeface="Merriweather"/>
                <a:ea typeface="Merriweather"/>
                <a:cs typeface="Merriweather"/>
                <a:sym typeface="Merriweather"/>
              </a:rPr>
              <a:t>Mapping out a Multi Billion-Dollar Industry</a:t>
            </a:r>
            <a:endParaRPr>
              <a:solidFill>
                <a:srgbClr val="FFFFFF"/>
              </a:solidFill>
              <a:latin typeface="Merriweather"/>
              <a:ea typeface="Merriweather"/>
              <a:cs typeface="Merriweather"/>
              <a:sym typeface="Merriweather"/>
            </a:endParaRPr>
          </a:p>
        </p:txBody>
      </p:sp>
      <p:sp>
        <p:nvSpPr>
          <p:cNvPr id="75" name="Google Shape;75;p16"/>
          <p:cNvSpPr txBox="1"/>
          <p:nvPr>
            <p:ph idx="1" type="subTitle"/>
          </p:nvPr>
        </p:nvSpPr>
        <p:spPr>
          <a:xfrm>
            <a:off x="6473100" y="2834125"/>
            <a:ext cx="2359200" cy="20526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solidFill>
                  <a:schemeClr val="accent1"/>
                </a:solidFill>
              </a:rPr>
              <a:t>David Holowitz</a:t>
            </a:r>
            <a:endParaRPr>
              <a:solidFill>
                <a:schemeClr val="accent1"/>
              </a:solidFill>
            </a:endParaRPr>
          </a:p>
          <a:p>
            <a:pPr indent="0" lvl="0" marL="0" marR="0" rtl="0" algn="ctr">
              <a:spcBef>
                <a:spcPts val="0"/>
              </a:spcBef>
              <a:spcAft>
                <a:spcPts val="0"/>
              </a:spcAft>
              <a:buNone/>
            </a:pPr>
            <a:r>
              <a:rPr lang="en">
                <a:solidFill>
                  <a:schemeClr val="accent1"/>
                </a:solidFill>
              </a:rPr>
              <a:t>Zhong Yu Liu</a:t>
            </a:r>
            <a:endParaRPr>
              <a:solidFill>
                <a:schemeClr val="accent1"/>
              </a:solidFill>
            </a:endParaRPr>
          </a:p>
          <a:p>
            <a:pPr indent="0" lvl="0" marL="0" marR="0" rtl="0" algn="ctr">
              <a:spcBef>
                <a:spcPts val="0"/>
              </a:spcBef>
              <a:spcAft>
                <a:spcPts val="0"/>
              </a:spcAft>
              <a:buNone/>
            </a:pPr>
            <a:r>
              <a:rPr lang="en">
                <a:solidFill>
                  <a:schemeClr val="accent1"/>
                </a:solidFill>
              </a:rPr>
              <a:t>Kevin Ng</a:t>
            </a:r>
            <a:endParaRPr>
              <a:solidFill>
                <a:schemeClr val="accent1"/>
              </a:solidFill>
            </a:endParaRPr>
          </a:p>
          <a:p>
            <a:pPr indent="0" lvl="0" marL="0" marR="0" rtl="0" algn="ctr">
              <a:spcBef>
                <a:spcPts val="0"/>
              </a:spcBef>
              <a:spcAft>
                <a:spcPts val="0"/>
              </a:spcAft>
              <a:buNone/>
            </a:pPr>
            <a:r>
              <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Cleaned and Merged Data</a:t>
            </a:r>
            <a:endParaRPr sz="3000">
              <a:solidFill>
                <a:schemeClr val="accent1"/>
              </a:solidFill>
              <a:latin typeface="Merriweather"/>
              <a:ea typeface="Merriweather"/>
              <a:cs typeface="Merriweather"/>
              <a:sym typeface="Merriweather"/>
            </a:endParaRPr>
          </a:p>
        </p:txBody>
      </p:sp>
      <p:pic>
        <p:nvPicPr>
          <p:cNvPr id="160" name="Google Shape;160;p25"/>
          <p:cNvPicPr preferRelativeResize="0"/>
          <p:nvPr/>
        </p:nvPicPr>
        <p:blipFill>
          <a:blip r:embed="rId3">
            <a:alphaModFix/>
          </a:blip>
          <a:stretch>
            <a:fillRect/>
          </a:stretch>
        </p:blipFill>
        <p:spPr>
          <a:xfrm>
            <a:off x="152400" y="1173900"/>
            <a:ext cx="4533802" cy="1753575"/>
          </a:xfrm>
          <a:prstGeom prst="rect">
            <a:avLst/>
          </a:prstGeom>
          <a:noFill/>
          <a:ln cap="flat" cmpd="sng" w="9525">
            <a:solidFill>
              <a:srgbClr val="000000"/>
            </a:solidFill>
            <a:prstDash val="solid"/>
            <a:round/>
            <a:headEnd len="sm" w="sm" type="none"/>
            <a:tailEnd len="sm" w="sm" type="none"/>
          </a:ln>
        </p:spPr>
      </p:pic>
      <p:pic>
        <p:nvPicPr>
          <p:cNvPr id="161" name="Google Shape;161;p25"/>
          <p:cNvPicPr preferRelativeResize="0"/>
          <p:nvPr>
            <p:ph idx="4294967295" type="body"/>
          </p:nvPr>
        </p:nvPicPr>
        <p:blipFill rotWithShape="1">
          <a:blip r:embed="rId4">
            <a:alphaModFix/>
          </a:blip>
          <a:srcRect b="0" l="0" r="0" t="0"/>
          <a:stretch/>
        </p:blipFill>
        <p:spPr>
          <a:xfrm>
            <a:off x="4686200" y="1173894"/>
            <a:ext cx="4460100" cy="31743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Population of Cities with Sports Franchises</a:t>
            </a:r>
            <a:endParaRPr sz="3000">
              <a:solidFill>
                <a:schemeClr val="accent1"/>
              </a:solidFill>
              <a:latin typeface="Merriweather"/>
              <a:ea typeface="Merriweather"/>
              <a:cs typeface="Merriweather"/>
              <a:sym typeface="Merriweather"/>
            </a:endParaRPr>
          </a:p>
        </p:txBody>
      </p:sp>
      <p:pic>
        <p:nvPicPr>
          <p:cNvPr id="167" name="Google Shape;167;p26"/>
          <p:cNvPicPr preferRelativeResize="0"/>
          <p:nvPr/>
        </p:nvPicPr>
        <p:blipFill>
          <a:blip r:embed="rId3">
            <a:alphaModFix/>
          </a:blip>
          <a:stretch>
            <a:fillRect/>
          </a:stretch>
        </p:blipFill>
        <p:spPr>
          <a:xfrm>
            <a:off x="152400" y="1173900"/>
            <a:ext cx="4337950" cy="3817201"/>
          </a:xfrm>
          <a:prstGeom prst="rect">
            <a:avLst/>
          </a:prstGeom>
          <a:noFill/>
          <a:ln cap="flat" cmpd="sng" w="9525">
            <a:solidFill>
              <a:srgbClr val="000000"/>
            </a:solidFill>
            <a:prstDash val="solid"/>
            <a:round/>
            <a:headEnd len="sm" w="sm" type="none"/>
            <a:tailEnd len="sm" w="sm" type="none"/>
          </a:ln>
        </p:spPr>
      </p:pic>
      <p:pic>
        <p:nvPicPr>
          <p:cNvPr id="168" name="Google Shape;168;p26"/>
          <p:cNvPicPr preferRelativeResize="0"/>
          <p:nvPr/>
        </p:nvPicPr>
        <p:blipFill>
          <a:blip r:embed="rId4">
            <a:alphaModFix/>
          </a:blip>
          <a:stretch>
            <a:fillRect/>
          </a:stretch>
        </p:blipFill>
        <p:spPr>
          <a:xfrm>
            <a:off x="4572000" y="1173900"/>
            <a:ext cx="4467026" cy="38171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7"/>
          <p:cNvPicPr preferRelativeResize="0"/>
          <p:nvPr/>
        </p:nvPicPr>
        <p:blipFill>
          <a:blip r:embed="rId3">
            <a:alphaModFix/>
          </a:blip>
          <a:stretch>
            <a:fillRect/>
          </a:stretch>
        </p:blipFill>
        <p:spPr>
          <a:xfrm>
            <a:off x="1536087" y="989975"/>
            <a:ext cx="6071826" cy="4059450"/>
          </a:xfrm>
          <a:prstGeom prst="rect">
            <a:avLst/>
          </a:prstGeom>
          <a:noFill/>
          <a:ln>
            <a:noFill/>
          </a:ln>
        </p:spPr>
      </p:pic>
      <p:sp>
        <p:nvSpPr>
          <p:cNvPr id="174" name="Google Shape;174;p27"/>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Analysis of Fan Support in Cities</a:t>
            </a:r>
            <a:endParaRPr sz="3000">
              <a:solidFill>
                <a:schemeClr val="accent1"/>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2355099" y="1118799"/>
            <a:ext cx="4024699" cy="4024699"/>
          </a:xfrm>
          <a:prstGeom prst="rect">
            <a:avLst/>
          </a:prstGeom>
          <a:noFill/>
          <a:ln>
            <a:noFill/>
          </a:ln>
        </p:spPr>
      </p:pic>
      <p:sp>
        <p:nvSpPr>
          <p:cNvPr id="180" name="Google Shape;180;p28"/>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Cities With Multiple Franchises</a:t>
            </a:r>
            <a:endParaRPr sz="3000">
              <a:solidFill>
                <a:schemeClr val="accent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628650" y="150019"/>
            <a:ext cx="8340328" cy="657225"/>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Font typeface="Times New Roman"/>
              <a:buNone/>
            </a:pPr>
            <a:r>
              <a:t/>
            </a:r>
            <a:endParaRPr sz="2100">
              <a:latin typeface="Times New Roman"/>
              <a:ea typeface="Times New Roman"/>
              <a:cs typeface="Times New Roman"/>
              <a:sym typeface="Times New Roman"/>
            </a:endParaRPr>
          </a:p>
        </p:txBody>
      </p:sp>
      <p:pic>
        <p:nvPicPr>
          <p:cNvPr id="186" name="Google Shape;186;p29"/>
          <p:cNvPicPr preferRelativeResize="0"/>
          <p:nvPr>
            <p:ph idx="1" type="body"/>
          </p:nvPr>
        </p:nvPicPr>
        <p:blipFill rotWithShape="1">
          <a:blip r:embed="rId3">
            <a:alphaModFix/>
          </a:blip>
          <a:srcRect b="0" l="0" r="0" t="0"/>
          <a:stretch/>
        </p:blipFill>
        <p:spPr>
          <a:xfrm>
            <a:off x="816750" y="1091500"/>
            <a:ext cx="7383000" cy="4052100"/>
          </a:xfrm>
          <a:prstGeom prst="rect">
            <a:avLst/>
          </a:prstGeom>
          <a:noFill/>
          <a:ln>
            <a:noFill/>
          </a:ln>
        </p:spPr>
      </p:pic>
      <p:sp>
        <p:nvSpPr>
          <p:cNvPr id="187" name="Google Shape;187;p29"/>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Looking at Attendance Statistics</a:t>
            </a:r>
            <a:endParaRPr sz="3000">
              <a:solidFill>
                <a:schemeClr val="accent1"/>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0"/>
          <p:cNvPicPr preferRelativeResize="0"/>
          <p:nvPr/>
        </p:nvPicPr>
        <p:blipFill>
          <a:blip r:embed="rId3">
            <a:alphaModFix/>
          </a:blip>
          <a:stretch>
            <a:fillRect/>
          </a:stretch>
        </p:blipFill>
        <p:spPr>
          <a:xfrm>
            <a:off x="0" y="1021500"/>
            <a:ext cx="4734498" cy="1975951"/>
          </a:xfrm>
          <a:prstGeom prst="rect">
            <a:avLst/>
          </a:prstGeom>
          <a:noFill/>
          <a:ln>
            <a:noFill/>
          </a:ln>
        </p:spPr>
      </p:pic>
      <p:sp>
        <p:nvSpPr>
          <p:cNvPr id="193" name="Google Shape;193;p30"/>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Test Case: Las Vegas</a:t>
            </a:r>
            <a:endParaRPr sz="3000">
              <a:solidFill>
                <a:schemeClr val="accent1"/>
              </a:solidFill>
              <a:latin typeface="Merriweather"/>
              <a:ea typeface="Merriweather"/>
              <a:cs typeface="Merriweather"/>
              <a:sym typeface="Merriweather"/>
            </a:endParaRPr>
          </a:p>
        </p:txBody>
      </p:sp>
      <p:pic>
        <p:nvPicPr>
          <p:cNvPr id="194" name="Google Shape;194;p30"/>
          <p:cNvPicPr preferRelativeResize="0"/>
          <p:nvPr/>
        </p:nvPicPr>
        <p:blipFill>
          <a:blip r:embed="rId4">
            <a:alphaModFix/>
          </a:blip>
          <a:stretch>
            <a:fillRect/>
          </a:stretch>
        </p:blipFill>
        <p:spPr>
          <a:xfrm>
            <a:off x="4734500" y="1021500"/>
            <a:ext cx="4409499" cy="2034276"/>
          </a:xfrm>
          <a:prstGeom prst="rect">
            <a:avLst/>
          </a:prstGeom>
          <a:noFill/>
          <a:ln>
            <a:noFill/>
          </a:ln>
        </p:spPr>
      </p:pic>
      <p:pic>
        <p:nvPicPr>
          <p:cNvPr id="195" name="Google Shape;195;p30"/>
          <p:cNvPicPr preferRelativeResize="0"/>
          <p:nvPr/>
        </p:nvPicPr>
        <p:blipFill>
          <a:blip r:embed="rId5">
            <a:alphaModFix/>
          </a:blip>
          <a:stretch>
            <a:fillRect/>
          </a:stretch>
        </p:blipFill>
        <p:spPr>
          <a:xfrm>
            <a:off x="0" y="3208175"/>
            <a:ext cx="4734500" cy="1935325"/>
          </a:xfrm>
          <a:prstGeom prst="rect">
            <a:avLst/>
          </a:prstGeom>
          <a:noFill/>
          <a:ln>
            <a:noFill/>
          </a:ln>
        </p:spPr>
      </p:pic>
      <p:sp>
        <p:nvSpPr>
          <p:cNvPr id="196" name="Google Shape;196;p30"/>
          <p:cNvSpPr txBox="1"/>
          <p:nvPr/>
        </p:nvSpPr>
        <p:spPr>
          <a:xfrm>
            <a:off x="5143550" y="3178750"/>
            <a:ext cx="26817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a:t>
            </a:r>
            <a:r>
              <a:rPr lang="en"/>
              <a:t>2016</a:t>
            </a:r>
            <a:endParaRPr/>
          </a:p>
          <a:p>
            <a:pPr indent="0" lvl="0" marL="0" rtl="0" algn="l">
              <a:spcBef>
                <a:spcPts val="0"/>
              </a:spcBef>
              <a:spcAft>
                <a:spcPts val="0"/>
              </a:spcAft>
              <a:buNone/>
            </a:pPr>
            <a:r>
              <a:rPr b="1" lang="en" sz="2400">
                <a:solidFill>
                  <a:srgbClr val="3C78D8"/>
                </a:solidFill>
              </a:rPr>
              <a:t>-</a:t>
            </a:r>
            <a:r>
              <a:rPr lang="en">
                <a:solidFill>
                  <a:schemeClr val="dk1"/>
                </a:solidFill>
              </a:rPr>
              <a:t>2017</a:t>
            </a:r>
            <a:endParaRPr>
              <a:solidFill>
                <a:schemeClr val="dk1"/>
              </a:solidFill>
            </a:endParaRPr>
          </a:p>
          <a:p>
            <a:pPr indent="0" lvl="0" marL="0" rtl="0" algn="l">
              <a:spcBef>
                <a:spcPts val="0"/>
              </a:spcBef>
              <a:spcAft>
                <a:spcPts val="0"/>
              </a:spcAft>
              <a:buClr>
                <a:schemeClr val="dk1"/>
              </a:buClr>
              <a:buSzPts val="1100"/>
              <a:buFont typeface="Arial"/>
              <a:buNone/>
            </a:pPr>
            <a:r>
              <a:rPr b="1" lang="en" sz="2400">
                <a:solidFill>
                  <a:srgbClr val="9900FF"/>
                </a:solidFill>
              </a:rPr>
              <a:t>-</a:t>
            </a:r>
            <a:r>
              <a:rPr lang="en">
                <a:solidFill>
                  <a:schemeClr val="dk1"/>
                </a:solidFill>
              </a:rPr>
              <a:t>2018</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97" name="Google Shape;197;p30"/>
          <p:cNvPicPr preferRelativeResize="0"/>
          <p:nvPr/>
        </p:nvPicPr>
        <p:blipFill>
          <a:blip r:embed="rId6">
            <a:alphaModFix/>
          </a:blip>
          <a:stretch>
            <a:fillRect/>
          </a:stretch>
        </p:blipFill>
        <p:spPr>
          <a:xfrm>
            <a:off x="5994125" y="3178749"/>
            <a:ext cx="1936099" cy="1975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1" name="Shape 201"/>
        <p:cNvGrpSpPr/>
        <p:nvPr/>
      </p:nvGrpSpPr>
      <p:grpSpPr>
        <a:xfrm>
          <a:off x="0" y="0"/>
          <a:ext cx="0" cy="0"/>
          <a:chOff x="0" y="0"/>
          <a:chExt cx="0" cy="0"/>
        </a:xfrm>
      </p:grpSpPr>
      <p:sp>
        <p:nvSpPr>
          <p:cNvPr id="202" name="Google Shape;202;p31"/>
          <p:cNvSpPr txBox="1"/>
          <p:nvPr>
            <p:ph idx="2" type="body"/>
          </p:nvPr>
        </p:nvSpPr>
        <p:spPr>
          <a:xfrm>
            <a:off x="4820799" y="1021500"/>
            <a:ext cx="4323300" cy="253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b="1"/>
          </a:p>
        </p:txBody>
      </p:sp>
      <p:sp>
        <p:nvSpPr>
          <p:cNvPr id="203" name="Google Shape;203;p31"/>
          <p:cNvSpPr/>
          <p:nvPr/>
        </p:nvSpPr>
        <p:spPr>
          <a:xfrm>
            <a:off x="4820800" y="0"/>
            <a:ext cx="43233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3"/>
                </a:solidFill>
                <a:latin typeface="Alfa Slab One"/>
                <a:ea typeface="Alfa Slab One"/>
                <a:cs typeface="Alfa Slab One"/>
                <a:sym typeface="Alfa Slab One"/>
              </a:rPr>
              <a:t> </a:t>
            </a:r>
            <a:r>
              <a:rPr lang="en" sz="3000">
                <a:solidFill>
                  <a:schemeClr val="accent1"/>
                </a:solidFill>
                <a:latin typeface="Merriweather"/>
                <a:ea typeface="Merriweather"/>
                <a:cs typeface="Merriweather"/>
                <a:sym typeface="Merriweather"/>
              </a:rPr>
              <a:t>Conclusions</a:t>
            </a:r>
            <a:endParaRPr sz="3000">
              <a:solidFill>
                <a:schemeClr val="accent1"/>
              </a:solidFill>
              <a:latin typeface="Merriweather"/>
              <a:ea typeface="Merriweather"/>
              <a:cs typeface="Merriweather"/>
              <a:sym typeface="Merriweather"/>
            </a:endParaRPr>
          </a:p>
          <a:p>
            <a:pPr indent="0" lvl="0" marL="0" rtl="0" algn="ctr">
              <a:spcBef>
                <a:spcPts val="0"/>
              </a:spcBef>
              <a:spcAft>
                <a:spcPts val="0"/>
              </a:spcAft>
              <a:buNone/>
            </a:pPr>
            <a:r>
              <a:rPr lang="en" sz="3000">
                <a:solidFill>
                  <a:schemeClr val="accent1"/>
                </a:solidFill>
                <a:latin typeface="Merriweather"/>
                <a:ea typeface="Merriweather"/>
                <a:cs typeface="Merriweather"/>
                <a:sym typeface="Merriweather"/>
              </a:rPr>
              <a:t>And Limitations</a:t>
            </a:r>
            <a:endParaRPr sz="3000">
              <a:solidFill>
                <a:schemeClr val="accent1"/>
              </a:solidFill>
              <a:latin typeface="Merriweather"/>
              <a:ea typeface="Merriweather"/>
              <a:cs typeface="Merriweather"/>
              <a:sym typeface="Merriweather"/>
            </a:endParaRPr>
          </a:p>
        </p:txBody>
      </p:sp>
      <p:pic>
        <p:nvPicPr>
          <p:cNvPr id="204" name="Google Shape;204;p31"/>
          <p:cNvPicPr preferRelativeResize="0"/>
          <p:nvPr/>
        </p:nvPicPr>
        <p:blipFill>
          <a:blip r:embed="rId3">
            <a:alphaModFix/>
          </a:blip>
          <a:stretch>
            <a:fillRect/>
          </a:stretch>
        </p:blipFill>
        <p:spPr>
          <a:xfrm>
            <a:off x="0" y="0"/>
            <a:ext cx="482080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Conclusions</a:t>
            </a:r>
            <a:endParaRPr sz="3000">
              <a:solidFill>
                <a:schemeClr val="accent1"/>
              </a:solidFill>
              <a:latin typeface="Merriweather"/>
              <a:ea typeface="Merriweather"/>
              <a:cs typeface="Merriweather"/>
              <a:sym typeface="Merriweather"/>
            </a:endParaRPr>
          </a:p>
        </p:txBody>
      </p:sp>
      <p:sp>
        <p:nvSpPr>
          <p:cNvPr id="210" name="Google Shape;210;p32"/>
          <p:cNvSpPr/>
          <p:nvPr/>
        </p:nvSpPr>
        <p:spPr>
          <a:xfrm>
            <a:off x="279825" y="1452150"/>
            <a:ext cx="28110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Portland</a:t>
            </a:r>
            <a:endParaRPr sz="2400">
              <a:solidFill>
                <a:schemeClr val="lt1"/>
              </a:solidFill>
              <a:latin typeface="Merriweather"/>
              <a:ea typeface="Merriweather"/>
              <a:cs typeface="Merriweather"/>
              <a:sym typeface="Merriweather"/>
            </a:endParaRPr>
          </a:p>
        </p:txBody>
      </p:sp>
      <p:sp>
        <p:nvSpPr>
          <p:cNvPr id="211" name="Google Shape;211;p32"/>
          <p:cNvSpPr/>
          <p:nvPr/>
        </p:nvSpPr>
        <p:spPr>
          <a:xfrm>
            <a:off x="3208125" y="1452150"/>
            <a:ext cx="28110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Tampa</a:t>
            </a:r>
            <a:endParaRPr sz="2400">
              <a:solidFill>
                <a:schemeClr val="lt1"/>
              </a:solidFill>
              <a:latin typeface="Merriweather"/>
              <a:ea typeface="Merriweather"/>
              <a:cs typeface="Merriweather"/>
              <a:sym typeface="Merriweather"/>
            </a:endParaRPr>
          </a:p>
        </p:txBody>
      </p:sp>
      <p:sp>
        <p:nvSpPr>
          <p:cNvPr id="212" name="Google Shape;212;p32"/>
          <p:cNvSpPr/>
          <p:nvPr/>
        </p:nvSpPr>
        <p:spPr>
          <a:xfrm>
            <a:off x="6136425" y="1452150"/>
            <a:ext cx="28110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Merriweather"/>
                <a:ea typeface="Merriweather"/>
                <a:cs typeface="Merriweather"/>
                <a:sym typeface="Merriweather"/>
              </a:rPr>
              <a:t>St. Louis</a:t>
            </a:r>
            <a:endParaRPr b="1" sz="2400">
              <a:solidFill>
                <a:schemeClr val="lt1"/>
              </a:solidFill>
              <a:latin typeface="Merriweather"/>
              <a:ea typeface="Merriweather"/>
              <a:cs typeface="Merriweather"/>
              <a:sym typeface="Merriweather"/>
            </a:endParaRPr>
          </a:p>
        </p:txBody>
      </p:sp>
      <p:sp>
        <p:nvSpPr>
          <p:cNvPr id="213" name="Google Shape;213;p32"/>
          <p:cNvSpPr txBox="1"/>
          <p:nvPr/>
        </p:nvSpPr>
        <p:spPr>
          <a:xfrm>
            <a:off x="991400" y="1919525"/>
            <a:ext cx="67179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1609525" y="2215525"/>
            <a:ext cx="28110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Houston</a:t>
            </a:r>
            <a:endParaRPr sz="2400">
              <a:solidFill>
                <a:schemeClr val="lt1"/>
              </a:solidFill>
              <a:latin typeface="Merriweather"/>
              <a:ea typeface="Merriweather"/>
              <a:cs typeface="Merriweather"/>
              <a:sym typeface="Merriweather"/>
            </a:endParaRPr>
          </a:p>
        </p:txBody>
      </p:sp>
      <p:sp>
        <p:nvSpPr>
          <p:cNvPr id="215" name="Google Shape;215;p32"/>
          <p:cNvSpPr/>
          <p:nvPr/>
        </p:nvSpPr>
        <p:spPr>
          <a:xfrm>
            <a:off x="4572000" y="2215525"/>
            <a:ext cx="36039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San Francisco </a:t>
            </a:r>
            <a:endParaRPr sz="2400">
              <a:solidFill>
                <a:schemeClr val="lt1"/>
              </a:solidFill>
              <a:latin typeface="Merriweather"/>
              <a:ea typeface="Merriweather"/>
              <a:cs typeface="Merriweather"/>
              <a:sym typeface="Merriweather"/>
            </a:endParaRPr>
          </a:p>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Oakland</a:t>
            </a:r>
            <a:endParaRPr sz="2400">
              <a:solidFill>
                <a:schemeClr val="lt1"/>
              </a:solidFill>
              <a:latin typeface="Merriweather"/>
              <a:ea typeface="Merriweather"/>
              <a:cs typeface="Merriweather"/>
              <a:sym typeface="Merriweather"/>
            </a:endParaRPr>
          </a:p>
        </p:txBody>
      </p:sp>
      <p:sp>
        <p:nvSpPr>
          <p:cNvPr id="216" name="Google Shape;216;p32"/>
          <p:cNvSpPr txBox="1"/>
          <p:nvPr/>
        </p:nvSpPr>
        <p:spPr>
          <a:xfrm>
            <a:off x="221725" y="2920575"/>
            <a:ext cx="4198800" cy="205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Based on our observations it was clear that these cities were outliers</a:t>
            </a:r>
            <a:endParaRPr sz="1200"/>
          </a:p>
          <a:p>
            <a:pPr indent="-304800" lvl="0" marL="457200" rtl="0" algn="l">
              <a:spcBef>
                <a:spcPts val="0"/>
              </a:spcBef>
              <a:spcAft>
                <a:spcPts val="0"/>
              </a:spcAft>
              <a:buSzPts val="1200"/>
              <a:buChar char="●"/>
            </a:pPr>
            <a:r>
              <a:rPr lang="en" sz="1200"/>
              <a:t>By being outliers these cities appear to be best suited for a new team</a:t>
            </a:r>
            <a:endParaRPr sz="1200"/>
          </a:p>
          <a:p>
            <a:pPr indent="-304800" lvl="0" marL="457200" rtl="0" algn="l">
              <a:spcBef>
                <a:spcPts val="0"/>
              </a:spcBef>
              <a:spcAft>
                <a:spcPts val="0"/>
              </a:spcAft>
              <a:buSzPts val="1200"/>
              <a:buChar char="●"/>
            </a:pPr>
            <a:r>
              <a:rPr lang="en" sz="1200"/>
              <a:t>These cities each showed that when compared to cities with other similar factors these in particular had high attendance numbers</a:t>
            </a:r>
            <a:endParaRPr sz="1200"/>
          </a:p>
          <a:p>
            <a:pPr indent="-304800" lvl="0" marL="457200" rtl="0" algn="l">
              <a:spcBef>
                <a:spcPts val="0"/>
              </a:spcBef>
              <a:spcAft>
                <a:spcPts val="0"/>
              </a:spcAft>
              <a:buSzPts val="1200"/>
              <a:buChar char="●"/>
            </a:pPr>
            <a:r>
              <a:rPr lang="en" sz="1200"/>
              <a:t>We were specifically looking at cities as compared to other cities with the same current amount of teams</a:t>
            </a:r>
            <a:endParaRPr sz="1200"/>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217" name="Google Shape;217;p32"/>
          <p:cNvSpPr txBox="1"/>
          <p:nvPr/>
        </p:nvSpPr>
        <p:spPr>
          <a:xfrm>
            <a:off x="4572000" y="2978900"/>
            <a:ext cx="4375500" cy="19965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Specific conclusions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 Louis had greatest difference in </a:t>
            </a:r>
            <a:r>
              <a:rPr lang="en" sz="800"/>
              <a:t>attendance</a:t>
            </a:r>
            <a:r>
              <a:rPr lang="en" sz="800"/>
              <a:t> numbers as compared to other cities with only 2 teams in the city</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San Francisco/Oakland was combined due to their close proximity to one another and are covered by the same metropolitan area.  Combining these cities into one Metropolitan area contributed to this skew</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Houston is included </a:t>
            </a:r>
            <a:r>
              <a:rPr lang="en" sz="800"/>
              <a:t>because</a:t>
            </a:r>
            <a:r>
              <a:rPr lang="en" sz="800"/>
              <a:t> although it’s </a:t>
            </a:r>
            <a:r>
              <a:rPr lang="en" sz="800"/>
              <a:t>attendance</a:t>
            </a:r>
            <a:r>
              <a:rPr lang="en" sz="800"/>
              <a:t> records are not as clear of an outlier as Tampa (another city with 3 teams) because it is also had one of the highest venue counts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The fact that there is more viable and available venues that already exist in a city where the </a:t>
            </a:r>
            <a:r>
              <a:rPr lang="en" sz="800"/>
              <a:t>attendance</a:t>
            </a:r>
            <a:r>
              <a:rPr lang="en" sz="800"/>
              <a:t> numbers are still a positive outlier adds Houston what we can consider a viable location</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Conclusions</a:t>
            </a:r>
            <a:endParaRPr sz="3000">
              <a:solidFill>
                <a:schemeClr val="accent1"/>
              </a:solidFill>
              <a:latin typeface="Merriweather"/>
              <a:ea typeface="Merriweather"/>
              <a:cs typeface="Merriweather"/>
              <a:sym typeface="Merriweather"/>
            </a:endParaRPr>
          </a:p>
        </p:txBody>
      </p:sp>
      <p:sp>
        <p:nvSpPr>
          <p:cNvPr id="223" name="Google Shape;223;p33"/>
          <p:cNvSpPr/>
          <p:nvPr/>
        </p:nvSpPr>
        <p:spPr>
          <a:xfrm>
            <a:off x="1306175" y="1452150"/>
            <a:ext cx="28110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Se</a:t>
            </a:r>
            <a:r>
              <a:rPr lang="en" sz="2400">
                <a:solidFill>
                  <a:schemeClr val="lt1"/>
                </a:solidFill>
                <a:latin typeface="Merriweather"/>
                <a:ea typeface="Merriweather"/>
                <a:cs typeface="Merriweather"/>
                <a:sym typeface="Merriweather"/>
              </a:rPr>
              <a:t>attle</a:t>
            </a:r>
            <a:endParaRPr sz="2400">
              <a:solidFill>
                <a:schemeClr val="lt1"/>
              </a:solidFill>
              <a:latin typeface="Merriweather"/>
              <a:ea typeface="Merriweather"/>
              <a:cs typeface="Merriweather"/>
              <a:sym typeface="Merriweather"/>
            </a:endParaRPr>
          </a:p>
        </p:txBody>
      </p:sp>
      <p:sp>
        <p:nvSpPr>
          <p:cNvPr id="224" name="Google Shape;224;p33"/>
          <p:cNvSpPr/>
          <p:nvPr/>
        </p:nvSpPr>
        <p:spPr>
          <a:xfrm>
            <a:off x="5039275" y="1452150"/>
            <a:ext cx="2811000" cy="595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Merriweather"/>
                <a:ea typeface="Merriweather"/>
                <a:cs typeface="Merriweather"/>
                <a:sym typeface="Merriweather"/>
              </a:rPr>
              <a:t>Pittsburgh</a:t>
            </a:r>
            <a:endParaRPr sz="2400">
              <a:solidFill>
                <a:schemeClr val="lt1"/>
              </a:solidFill>
              <a:latin typeface="Merriweather"/>
              <a:ea typeface="Merriweather"/>
              <a:cs typeface="Merriweather"/>
              <a:sym typeface="Merriweather"/>
            </a:endParaRPr>
          </a:p>
        </p:txBody>
      </p:sp>
      <p:sp>
        <p:nvSpPr>
          <p:cNvPr id="225" name="Google Shape;225;p33"/>
          <p:cNvSpPr txBox="1"/>
          <p:nvPr/>
        </p:nvSpPr>
        <p:spPr>
          <a:xfrm>
            <a:off x="991400" y="1919525"/>
            <a:ext cx="67179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txBox="1"/>
          <p:nvPr/>
        </p:nvSpPr>
        <p:spPr>
          <a:xfrm>
            <a:off x="472350" y="2571750"/>
            <a:ext cx="8199300" cy="24384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These cities were </a:t>
            </a:r>
            <a:r>
              <a:rPr lang="en" sz="1600">
                <a:latin typeface="Merriweather"/>
                <a:ea typeface="Merriweather"/>
                <a:cs typeface="Merriweather"/>
                <a:sym typeface="Merriweather"/>
              </a:rPr>
              <a:t>negative outlier</a:t>
            </a:r>
            <a:r>
              <a:rPr lang="en" sz="1600">
                <a:latin typeface="Merriweather"/>
                <a:ea typeface="Merriweather"/>
                <a:cs typeface="Merriweather"/>
                <a:sym typeface="Merriweather"/>
              </a:rPr>
              <a:t>s</a:t>
            </a:r>
            <a:r>
              <a:rPr lang="en" sz="1600">
                <a:latin typeface="Merriweather"/>
                <a:ea typeface="Merriweather"/>
                <a:cs typeface="Merriweather"/>
                <a:sym typeface="Merriweather"/>
              </a:rPr>
              <a:t> and should not be considered for future expansion</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These cities were shown to have the lowest attendance numbers for cities with 3 teams</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 sz="1600">
                <a:latin typeface="Merriweather"/>
                <a:ea typeface="Merriweather"/>
                <a:cs typeface="Merriweather"/>
                <a:sym typeface="Merriweather"/>
              </a:rPr>
              <a:t>Though Seattle will need to be revisited in the future.</a:t>
            </a:r>
            <a:endParaRPr sz="1600">
              <a:latin typeface="Merriweather"/>
              <a:ea typeface="Merriweather"/>
              <a:cs typeface="Merriweather"/>
              <a:sym typeface="Merriweather"/>
            </a:endParaRPr>
          </a:p>
          <a:p>
            <a:pPr indent="-330200" lvl="1" marL="914400" rtl="0" algn="l">
              <a:spcBef>
                <a:spcPts val="0"/>
              </a:spcBef>
              <a:spcAft>
                <a:spcPts val="0"/>
              </a:spcAft>
              <a:buSzPts val="1600"/>
              <a:buFont typeface="Merriweather"/>
              <a:buChar char="○"/>
            </a:pPr>
            <a:r>
              <a:rPr lang="en" sz="1600">
                <a:latin typeface="Merriweather"/>
                <a:ea typeface="Merriweather"/>
                <a:cs typeface="Merriweather"/>
                <a:sym typeface="Merriweather"/>
              </a:rPr>
              <a:t>This city was counted as a City with 3 teams however, the NHL franchise already awarded to the city has not begun play yet so could not contribute to the attendance records for the city - roadblock/issue</a:t>
            </a:r>
            <a:endParaRPr sz="1600">
              <a:latin typeface="Merriweather"/>
              <a:ea typeface="Merriweather"/>
              <a:cs typeface="Merriweather"/>
              <a:sym typeface="Merriweathe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Limitations, Issues and Roadblocks</a:t>
            </a:r>
            <a:endParaRPr sz="3000">
              <a:solidFill>
                <a:schemeClr val="accent1"/>
              </a:solidFill>
              <a:latin typeface="Merriweather"/>
              <a:ea typeface="Merriweather"/>
              <a:cs typeface="Merriweather"/>
              <a:sym typeface="Merriweather"/>
            </a:endParaRPr>
          </a:p>
        </p:txBody>
      </p:sp>
      <p:sp>
        <p:nvSpPr>
          <p:cNvPr id="232" name="Google Shape;232;p34"/>
          <p:cNvSpPr txBox="1"/>
          <p:nvPr/>
        </p:nvSpPr>
        <p:spPr>
          <a:xfrm>
            <a:off x="69975" y="1103100"/>
            <a:ext cx="8992500" cy="39771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latin typeface="Merriweather"/>
                <a:ea typeface="Merriweather"/>
                <a:cs typeface="Merriweather"/>
                <a:sym typeface="Merriweather"/>
              </a:rPr>
              <a:t>Sports and their regions</a:t>
            </a:r>
            <a:endParaRPr b="1">
              <a:solidFill>
                <a:schemeClr val="accent5"/>
              </a:solidFill>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	Different regions are inherently more likely to support on sport compared to another</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rPr b="1" lang="en">
                <a:solidFill>
                  <a:schemeClr val="accent5"/>
                </a:solidFill>
                <a:latin typeface="Merriweather"/>
                <a:ea typeface="Merriweather"/>
                <a:cs typeface="Merriweather"/>
                <a:sym typeface="Merriweather"/>
              </a:rPr>
              <a:t>Differences in sports</a:t>
            </a:r>
            <a:endParaRPr b="1">
              <a:solidFill>
                <a:schemeClr val="accent5"/>
              </a:solidFill>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	Football has the least amount of games but also has largest capacity venues</a:t>
            </a: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	Baseball has the most games and generally have 2nd largest stadiums -</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rPr b="1" lang="en">
                <a:solidFill>
                  <a:schemeClr val="accent5"/>
                </a:solidFill>
                <a:latin typeface="Merriweather"/>
                <a:ea typeface="Merriweather"/>
                <a:cs typeface="Merriweather"/>
                <a:sym typeface="Merriweather"/>
              </a:rPr>
              <a:t>Canada</a:t>
            </a:r>
            <a:endParaRPr b="1">
              <a:solidFill>
                <a:schemeClr val="accent5"/>
              </a:solidFill>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	Because there are teams outside the US, when we were pulling census we needed to find different dataset than just US</a:t>
            </a: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	When sorting columns in cleaning data we needed to equate a Canadian Province to a US State</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Even though based on our hypothesis and the data, places like New York or Los Angeles would have been ideal candidates but we had to factor in that they also already had many more teams than other cities</a:t>
            </a:r>
            <a:endParaRPr>
              <a:latin typeface="Merriweather"/>
              <a:ea typeface="Merriweather"/>
              <a:cs typeface="Merriweather"/>
              <a:sym typeface="Merriweather"/>
            </a:endParaRPr>
          </a:p>
          <a:p>
            <a:pPr indent="0" lvl="0" marL="0" rtl="0" algn="l">
              <a:spcBef>
                <a:spcPts val="0"/>
              </a:spcBef>
              <a:spcAft>
                <a:spcPts val="0"/>
              </a:spcAft>
              <a:buNone/>
            </a:pPr>
            <a:r>
              <a:t/>
            </a:r>
            <a:endParaRPr sz="900">
              <a:latin typeface="Calibri"/>
              <a:ea typeface="Calibri"/>
              <a:cs typeface="Calibri"/>
              <a:sym typeface="Calibri"/>
            </a:endParaRPr>
          </a:p>
          <a:p>
            <a:pPr indent="0" lvl="0" marL="0" rtl="0" algn="l">
              <a:spcBef>
                <a:spcPts val="0"/>
              </a:spcBef>
              <a:spcAft>
                <a:spcPts val="0"/>
              </a:spcAft>
              <a:buNone/>
            </a:pPr>
            <a:r>
              <a:rPr b="1" lang="en">
                <a:solidFill>
                  <a:schemeClr val="accent5"/>
                </a:solidFill>
                <a:latin typeface="Merriweather"/>
                <a:ea typeface="Merriweather"/>
                <a:cs typeface="Merriweather"/>
                <a:sym typeface="Merriweather"/>
              </a:rPr>
              <a:t>Ambition</a:t>
            </a:r>
            <a:endParaRPr b="1">
              <a:solidFill>
                <a:schemeClr val="accent5"/>
              </a:solidFill>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	We may have been a little ambitious with looking at four major sports compared to one</a:t>
            </a:r>
            <a:endParaRPr>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9" name="Shape 79"/>
        <p:cNvGrpSpPr/>
        <p:nvPr/>
      </p:nvGrpSpPr>
      <p:grpSpPr>
        <a:xfrm>
          <a:off x="0" y="0"/>
          <a:ext cx="0" cy="0"/>
          <a:chOff x="0" y="0"/>
          <a:chExt cx="0" cy="0"/>
        </a:xfrm>
      </p:grpSpPr>
      <p:pic>
        <p:nvPicPr>
          <p:cNvPr id="80" name="Google Shape;80;p17"/>
          <p:cNvPicPr preferRelativeResize="0"/>
          <p:nvPr/>
        </p:nvPicPr>
        <p:blipFill rotWithShape="1">
          <a:blip r:embed="rId3">
            <a:alphaModFix/>
          </a:blip>
          <a:srcRect b="0" l="24973" r="24978" t="0"/>
          <a:stretch/>
        </p:blipFill>
        <p:spPr>
          <a:xfrm>
            <a:off x="0" y="0"/>
            <a:ext cx="4820800" cy="5143500"/>
          </a:xfrm>
          <a:prstGeom prst="rect">
            <a:avLst/>
          </a:prstGeom>
          <a:noFill/>
          <a:ln>
            <a:noFill/>
          </a:ln>
        </p:spPr>
      </p:pic>
      <p:sp>
        <p:nvSpPr>
          <p:cNvPr id="81" name="Google Shape;81;p17"/>
          <p:cNvSpPr txBox="1"/>
          <p:nvPr>
            <p:ph idx="2" type="body"/>
          </p:nvPr>
        </p:nvSpPr>
        <p:spPr>
          <a:xfrm>
            <a:off x="4820799" y="1021500"/>
            <a:ext cx="4323300" cy="253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Provide viable options for franchise relocation and expansion for the four major North American sports leagues: (MLB, NBA, NFL, NHL)</a:t>
            </a:r>
            <a:r>
              <a:rPr b="1" lang="en"/>
              <a:t>	</a:t>
            </a:r>
            <a:endParaRPr b="1"/>
          </a:p>
        </p:txBody>
      </p:sp>
      <p:sp>
        <p:nvSpPr>
          <p:cNvPr id="82" name="Google Shape;82;p17"/>
          <p:cNvSpPr/>
          <p:nvPr/>
        </p:nvSpPr>
        <p:spPr>
          <a:xfrm>
            <a:off x="4820800" y="0"/>
            <a:ext cx="43233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3"/>
                </a:solidFill>
                <a:latin typeface="Alfa Slab One"/>
                <a:ea typeface="Alfa Slab One"/>
                <a:cs typeface="Alfa Slab One"/>
                <a:sym typeface="Alfa Slab One"/>
              </a:rPr>
              <a:t> </a:t>
            </a:r>
            <a:r>
              <a:rPr lang="en" sz="3000">
                <a:solidFill>
                  <a:schemeClr val="accent1"/>
                </a:solidFill>
                <a:latin typeface="Merriweather"/>
                <a:ea typeface="Merriweather"/>
                <a:cs typeface="Merriweather"/>
                <a:sym typeface="Merriweather"/>
              </a:rPr>
              <a:t>Project Description</a:t>
            </a:r>
            <a:endParaRPr sz="3000">
              <a:solidFill>
                <a:schemeClr val="accent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400800" y="1152475"/>
            <a:ext cx="8342400" cy="94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rPr>
              <a:t>When looking at expansion or relocations of franchises, we believe that the key factors are:</a:t>
            </a:r>
            <a:endParaRPr>
              <a:solidFill>
                <a:schemeClr val="dk1"/>
              </a:solidFill>
            </a:endParaRPr>
          </a:p>
        </p:txBody>
      </p:sp>
      <p:sp>
        <p:nvSpPr>
          <p:cNvPr id="88" name="Google Shape;88;p18"/>
          <p:cNvSpPr txBox="1"/>
          <p:nvPr/>
        </p:nvSpPr>
        <p:spPr>
          <a:xfrm>
            <a:off x="5219275" y="2181988"/>
            <a:ext cx="35106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Population</a:t>
            </a:r>
            <a:endParaRPr b="1">
              <a:solidFill>
                <a:schemeClr val="accent3"/>
              </a:solidFill>
              <a:latin typeface="Proxima Nova"/>
              <a:ea typeface="Proxima Nova"/>
              <a:cs typeface="Proxima Nova"/>
              <a:sym typeface="Proxima Nova"/>
            </a:endParaRPr>
          </a:p>
        </p:txBody>
      </p:sp>
      <p:sp>
        <p:nvSpPr>
          <p:cNvPr id="89" name="Google Shape;89;p18"/>
          <p:cNvSpPr txBox="1"/>
          <p:nvPr/>
        </p:nvSpPr>
        <p:spPr>
          <a:xfrm>
            <a:off x="925625" y="3323425"/>
            <a:ext cx="22509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Number of Venues</a:t>
            </a:r>
            <a:endParaRPr b="1">
              <a:solidFill>
                <a:schemeClr val="accent3"/>
              </a:solidFill>
              <a:latin typeface="Proxima Nova"/>
              <a:ea typeface="Proxima Nova"/>
              <a:cs typeface="Proxima Nova"/>
              <a:sym typeface="Proxima Nova"/>
            </a:endParaRPr>
          </a:p>
        </p:txBody>
      </p:sp>
      <p:sp>
        <p:nvSpPr>
          <p:cNvPr id="90" name="Google Shape;90;p18"/>
          <p:cNvSpPr txBox="1"/>
          <p:nvPr/>
        </p:nvSpPr>
        <p:spPr>
          <a:xfrm>
            <a:off x="6274800" y="3323425"/>
            <a:ext cx="28692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Preexistence of other teams</a:t>
            </a:r>
            <a:endParaRPr b="1">
              <a:solidFill>
                <a:schemeClr val="accent3"/>
              </a:solidFill>
              <a:latin typeface="Proxima Nova"/>
              <a:ea typeface="Proxima Nova"/>
              <a:cs typeface="Proxima Nova"/>
              <a:sym typeface="Proxima Nova"/>
            </a:endParaRPr>
          </a:p>
        </p:txBody>
      </p:sp>
      <p:sp>
        <p:nvSpPr>
          <p:cNvPr id="91" name="Google Shape;91;p18"/>
          <p:cNvSpPr txBox="1"/>
          <p:nvPr/>
        </p:nvSpPr>
        <p:spPr>
          <a:xfrm>
            <a:off x="2315350" y="4455950"/>
            <a:ext cx="18660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Employment Rates</a:t>
            </a:r>
            <a:endParaRPr b="1">
              <a:solidFill>
                <a:schemeClr val="accent3"/>
              </a:solidFill>
              <a:latin typeface="Proxima Nova"/>
              <a:ea typeface="Proxima Nova"/>
              <a:cs typeface="Proxima Nova"/>
              <a:sym typeface="Proxima Nova"/>
            </a:endParaRPr>
          </a:p>
        </p:txBody>
      </p:sp>
      <p:pic>
        <p:nvPicPr>
          <p:cNvPr id="92" name="Google Shape;92;p18"/>
          <p:cNvPicPr preferRelativeResize="0"/>
          <p:nvPr/>
        </p:nvPicPr>
        <p:blipFill>
          <a:blip r:embed="rId3">
            <a:alphaModFix/>
          </a:blip>
          <a:stretch>
            <a:fillRect/>
          </a:stretch>
        </p:blipFill>
        <p:spPr>
          <a:xfrm>
            <a:off x="3924725" y="1562674"/>
            <a:ext cx="1294550" cy="1294550"/>
          </a:xfrm>
          <a:prstGeom prst="rect">
            <a:avLst/>
          </a:prstGeom>
          <a:noFill/>
          <a:ln>
            <a:noFill/>
          </a:ln>
        </p:spPr>
      </p:pic>
      <p:pic>
        <p:nvPicPr>
          <p:cNvPr id="93" name="Google Shape;93;p18"/>
          <p:cNvPicPr preferRelativeResize="0"/>
          <p:nvPr/>
        </p:nvPicPr>
        <p:blipFill>
          <a:blip r:embed="rId4">
            <a:alphaModFix/>
          </a:blip>
          <a:stretch>
            <a:fillRect/>
          </a:stretch>
        </p:blipFill>
        <p:spPr>
          <a:xfrm>
            <a:off x="2659400" y="2857225"/>
            <a:ext cx="1294551" cy="1294551"/>
          </a:xfrm>
          <a:prstGeom prst="rect">
            <a:avLst/>
          </a:prstGeom>
          <a:noFill/>
          <a:ln>
            <a:noFill/>
          </a:ln>
        </p:spPr>
      </p:pic>
      <p:pic>
        <p:nvPicPr>
          <p:cNvPr id="94" name="Google Shape;94;p18"/>
          <p:cNvPicPr preferRelativeResize="0"/>
          <p:nvPr/>
        </p:nvPicPr>
        <p:blipFill>
          <a:blip r:embed="rId5">
            <a:alphaModFix/>
          </a:blip>
          <a:stretch>
            <a:fillRect/>
          </a:stretch>
        </p:blipFill>
        <p:spPr>
          <a:xfrm>
            <a:off x="5166838" y="2921125"/>
            <a:ext cx="1224625" cy="1224600"/>
          </a:xfrm>
          <a:prstGeom prst="rect">
            <a:avLst/>
          </a:prstGeom>
          <a:noFill/>
          <a:ln>
            <a:noFill/>
          </a:ln>
        </p:spPr>
      </p:pic>
      <p:pic>
        <p:nvPicPr>
          <p:cNvPr id="95" name="Google Shape;95;p18"/>
          <p:cNvPicPr preferRelativeResize="0"/>
          <p:nvPr/>
        </p:nvPicPr>
        <p:blipFill>
          <a:blip r:embed="rId6">
            <a:alphaModFix/>
          </a:blip>
          <a:stretch>
            <a:fillRect/>
          </a:stretch>
        </p:blipFill>
        <p:spPr>
          <a:xfrm>
            <a:off x="3924725" y="4018675"/>
            <a:ext cx="1294549" cy="1294549"/>
          </a:xfrm>
          <a:prstGeom prst="rect">
            <a:avLst/>
          </a:prstGeom>
          <a:noFill/>
          <a:ln>
            <a:noFill/>
          </a:ln>
        </p:spPr>
      </p:pic>
      <p:sp>
        <p:nvSpPr>
          <p:cNvPr id="96" name="Google Shape;96;p18"/>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Key Factors for Expansion or Relocation</a:t>
            </a:r>
            <a:endParaRPr sz="3000">
              <a:solidFill>
                <a:schemeClr val="accent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Used</a:t>
            </a:r>
            <a:br>
              <a:rPr lang="en"/>
            </a:br>
            <a:endParaRPr/>
          </a:p>
        </p:txBody>
      </p:sp>
      <p:sp>
        <p:nvSpPr>
          <p:cNvPr id="102" name="Google Shape;102;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API</a:t>
            </a:r>
            <a:endParaRPr/>
          </a:p>
          <a:p>
            <a:pPr indent="0" lvl="0" marL="0" rtl="0" algn="l">
              <a:spcBef>
                <a:spcPts val="1600"/>
              </a:spcBef>
              <a:spcAft>
                <a:spcPts val="0"/>
              </a:spcAft>
              <a:buNone/>
            </a:pPr>
            <a:r>
              <a:rPr lang="en"/>
              <a:t>-</a:t>
            </a:r>
            <a:r>
              <a:rPr lang="en"/>
              <a:t>ESPN Database</a:t>
            </a:r>
            <a:endParaRPr/>
          </a:p>
          <a:p>
            <a:pPr indent="0" lvl="0" marL="0" rtl="0" algn="l">
              <a:spcBef>
                <a:spcPts val="1600"/>
              </a:spcBef>
              <a:spcAft>
                <a:spcPts val="0"/>
              </a:spcAft>
              <a:buNone/>
            </a:pPr>
            <a:r>
              <a:rPr lang="en"/>
              <a:t>-US Department of Labor Database</a:t>
            </a:r>
            <a:endParaRPr/>
          </a:p>
          <a:p>
            <a:pPr indent="0" lvl="0" marL="0" rtl="0" algn="l">
              <a:spcBef>
                <a:spcPts val="1600"/>
              </a:spcBef>
              <a:spcAft>
                <a:spcPts val="0"/>
              </a:spcAft>
              <a:buNone/>
            </a:pPr>
            <a:r>
              <a:rPr lang="en"/>
              <a:t>-United States Census </a:t>
            </a:r>
            <a:r>
              <a:rPr lang="en"/>
              <a:t>Bureau</a:t>
            </a:r>
            <a:r>
              <a:rPr lang="en"/>
              <a:t> Database</a:t>
            </a:r>
            <a:endParaRPr/>
          </a:p>
          <a:p>
            <a:pPr indent="0" lvl="0" marL="0" rtl="0" algn="l">
              <a:spcBef>
                <a:spcPts val="1600"/>
              </a:spcBef>
              <a:spcAft>
                <a:spcPts val="0"/>
              </a:spcAft>
              <a:buNone/>
            </a:pPr>
            <a:r>
              <a:rPr lang="en"/>
              <a:t>-Canadian Census Dataset</a:t>
            </a:r>
            <a:endParaRPr/>
          </a:p>
          <a:p>
            <a:pPr indent="0" lvl="0" marL="0" rtl="0" algn="l">
              <a:spcBef>
                <a:spcPts val="1600"/>
              </a:spcBef>
              <a:spcAft>
                <a:spcPts val="1600"/>
              </a:spcAft>
              <a:buNone/>
            </a:pPr>
            <a:r>
              <a:rPr lang="en"/>
              <a:t>-US Department of Homeland Security(Major   Sports Venue Database)</a:t>
            </a:r>
            <a:endParaRPr/>
          </a:p>
        </p:txBody>
      </p:sp>
      <p:sp>
        <p:nvSpPr>
          <p:cNvPr id="103" name="Google Shape;103;p19"/>
          <p:cNvSpPr txBox="1"/>
          <p:nvPr>
            <p:ph idx="2" type="body"/>
          </p:nvPr>
        </p:nvSpPr>
        <p:spPr>
          <a:xfrm>
            <a:off x="4047150" y="1152475"/>
            <a:ext cx="478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4" name="Google Shape;104;p19"/>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Resources Used</a:t>
            </a:r>
            <a:endParaRPr sz="3000">
              <a:solidFill>
                <a:schemeClr val="accent1"/>
              </a:solidFill>
              <a:latin typeface="Merriweather"/>
              <a:ea typeface="Merriweather"/>
              <a:cs typeface="Merriweather"/>
              <a:sym typeface="Merriweather"/>
            </a:endParaRPr>
          </a:p>
        </p:txBody>
      </p:sp>
      <p:pic>
        <p:nvPicPr>
          <p:cNvPr id="105" name="Google Shape;105;p19"/>
          <p:cNvPicPr preferRelativeResize="0"/>
          <p:nvPr/>
        </p:nvPicPr>
        <p:blipFill>
          <a:blip r:embed="rId3">
            <a:alphaModFix/>
          </a:blip>
          <a:stretch>
            <a:fillRect/>
          </a:stretch>
        </p:blipFill>
        <p:spPr>
          <a:xfrm>
            <a:off x="4198775" y="1184875"/>
            <a:ext cx="1730526" cy="865275"/>
          </a:xfrm>
          <a:prstGeom prst="rect">
            <a:avLst/>
          </a:prstGeom>
          <a:noFill/>
          <a:ln>
            <a:noFill/>
          </a:ln>
        </p:spPr>
      </p:pic>
      <p:pic>
        <p:nvPicPr>
          <p:cNvPr id="106" name="Google Shape;106;p19"/>
          <p:cNvPicPr preferRelativeResize="0"/>
          <p:nvPr/>
        </p:nvPicPr>
        <p:blipFill>
          <a:blip r:embed="rId4">
            <a:alphaModFix/>
          </a:blip>
          <a:stretch>
            <a:fillRect/>
          </a:stretch>
        </p:blipFill>
        <p:spPr>
          <a:xfrm>
            <a:off x="6846538" y="3928925"/>
            <a:ext cx="1286774" cy="770775"/>
          </a:xfrm>
          <a:prstGeom prst="rect">
            <a:avLst/>
          </a:prstGeom>
          <a:noFill/>
          <a:ln>
            <a:noFill/>
          </a:ln>
        </p:spPr>
      </p:pic>
      <p:pic>
        <p:nvPicPr>
          <p:cNvPr id="107" name="Google Shape;107;p19"/>
          <p:cNvPicPr preferRelativeResize="0"/>
          <p:nvPr/>
        </p:nvPicPr>
        <p:blipFill>
          <a:blip r:embed="rId5">
            <a:alphaModFix/>
          </a:blip>
          <a:stretch>
            <a:fillRect/>
          </a:stretch>
        </p:blipFill>
        <p:spPr>
          <a:xfrm>
            <a:off x="4300275" y="3788975"/>
            <a:ext cx="1527500" cy="1145625"/>
          </a:xfrm>
          <a:prstGeom prst="rect">
            <a:avLst/>
          </a:prstGeom>
          <a:noFill/>
          <a:ln>
            <a:noFill/>
          </a:ln>
        </p:spPr>
      </p:pic>
      <p:pic>
        <p:nvPicPr>
          <p:cNvPr id="108" name="Google Shape;108;p19"/>
          <p:cNvPicPr preferRelativeResize="0"/>
          <p:nvPr/>
        </p:nvPicPr>
        <p:blipFill>
          <a:blip r:embed="rId6">
            <a:alphaModFix/>
          </a:blip>
          <a:stretch>
            <a:fillRect/>
          </a:stretch>
        </p:blipFill>
        <p:spPr>
          <a:xfrm>
            <a:off x="4389400" y="2213513"/>
            <a:ext cx="1286774" cy="1286774"/>
          </a:xfrm>
          <a:prstGeom prst="rect">
            <a:avLst/>
          </a:prstGeom>
          <a:noFill/>
          <a:ln>
            <a:noFill/>
          </a:ln>
        </p:spPr>
      </p:pic>
      <p:pic>
        <p:nvPicPr>
          <p:cNvPr id="109" name="Google Shape;109;p19"/>
          <p:cNvPicPr preferRelativeResize="0"/>
          <p:nvPr/>
        </p:nvPicPr>
        <p:blipFill>
          <a:blip r:embed="rId7">
            <a:alphaModFix/>
          </a:blip>
          <a:stretch>
            <a:fillRect/>
          </a:stretch>
        </p:blipFill>
        <p:spPr>
          <a:xfrm>
            <a:off x="6518525" y="1108642"/>
            <a:ext cx="1942778" cy="1021500"/>
          </a:xfrm>
          <a:prstGeom prst="rect">
            <a:avLst/>
          </a:prstGeom>
          <a:noFill/>
          <a:ln>
            <a:noFill/>
          </a:ln>
        </p:spPr>
      </p:pic>
      <p:pic>
        <p:nvPicPr>
          <p:cNvPr id="110" name="Google Shape;110;p19"/>
          <p:cNvPicPr preferRelativeResize="0"/>
          <p:nvPr/>
        </p:nvPicPr>
        <p:blipFill>
          <a:blip r:embed="rId8">
            <a:alphaModFix/>
          </a:blip>
          <a:stretch>
            <a:fillRect/>
          </a:stretch>
        </p:blipFill>
        <p:spPr>
          <a:xfrm>
            <a:off x="6844749" y="2217300"/>
            <a:ext cx="1290342" cy="128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p:nvPr/>
        </p:nvSpPr>
        <p:spPr>
          <a:xfrm>
            <a:off x="0" y="0"/>
            <a:ext cx="1805400" cy="5143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Merriweather"/>
                <a:ea typeface="Merriweather"/>
                <a:cs typeface="Merriweather"/>
                <a:sym typeface="Merriweather"/>
              </a:rPr>
              <a:t>Current Venues</a:t>
            </a:r>
            <a:endParaRPr sz="3000">
              <a:solidFill>
                <a:schemeClr val="accent1"/>
              </a:solidFill>
              <a:latin typeface="Merriweather"/>
              <a:ea typeface="Merriweather"/>
              <a:cs typeface="Merriweather"/>
              <a:sym typeface="Merriweather"/>
            </a:endParaRPr>
          </a:p>
        </p:txBody>
      </p:sp>
      <p:pic>
        <p:nvPicPr>
          <p:cNvPr id="116" name="Google Shape;116;p20"/>
          <p:cNvPicPr preferRelativeResize="0"/>
          <p:nvPr/>
        </p:nvPicPr>
        <p:blipFill>
          <a:blip r:embed="rId3">
            <a:alphaModFix/>
          </a:blip>
          <a:stretch>
            <a:fillRect/>
          </a:stretch>
        </p:blipFill>
        <p:spPr>
          <a:xfrm>
            <a:off x="1957800" y="286475"/>
            <a:ext cx="7033802" cy="4570547"/>
          </a:xfrm>
          <a:prstGeom prst="rect">
            <a:avLst/>
          </a:prstGeom>
          <a:noFill/>
          <a:ln>
            <a:noFill/>
          </a:ln>
        </p:spPr>
      </p:pic>
      <p:pic>
        <p:nvPicPr>
          <p:cNvPr id="117" name="Google Shape;117;p20"/>
          <p:cNvPicPr preferRelativeResize="0"/>
          <p:nvPr/>
        </p:nvPicPr>
        <p:blipFill>
          <a:blip r:embed="rId4">
            <a:alphaModFix/>
          </a:blip>
          <a:stretch>
            <a:fillRect/>
          </a:stretch>
        </p:blipFill>
        <p:spPr>
          <a:xfrm>
            <a:off x="1957800" y="3931925"/>
            <a:ext cx="1288975" cy="925100"/>
          </a:xfrm>
          <a:prstGeom prst="rect">
            <a:avLst/>
          </a:prstGeom>
          <a:noFill/>
          <a:ln>
            <a:noFill/>
          </a:ln>
        </p:spPr>
      </p:pic>
      <p:sp>
        <p:nvSpPr>
          <p:cNvPr id="118" name="Google Shape;118;p20"/>
          <p:cNvSpPr/>
          <p:nvPr/>
        </p:nvSpPr>
        <p:spPr>
          <a:xfrm>
            <a:off x="2023975" y="3820875"/>
            <a:ext cx="1222800" cy="973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1819475" y="0"/>
            <a:ext cx="7324526" cy="5143501"/>
          </a:xfrm>
          <a:prstGeom prst="rect">
            <a:avLst/>
          </a:prstGeom>
          <a:noFill/>
          <a:ln>
            <a:noFill/>
          </a:ln>
        </p:spPr>
      </p:pic>
      <p:pic>
        <p:nvPicPr>
          <p:cNvPr id="124" name="Google Shape;124;p21"/>
          <p:cNvPicPr preferRelativeResize="0"/>
          <p:nvPr/>
        </p:nvPicPr>
        <p:blipFill>
          <a:blip r:embed="rId4">
            <a:alphaModFix/>
          </a:blip>
          <a:stretch>
            <a:fillRect/>
          </a:stretch>
        </p:blipFill>
        <p:spPr>
          <a:xfrm>
            <a:off x="2006900" y="4310525"/>
            <a:ext cx="915200" cy="773900"/>
          </a:xfrm>
          <a:prstGeom prst="rect">
            <a:avLst/>
          </a:prstGeom>
          <a:noFill/>
          <a:ln>
            <a:noFill/>
          </a:ln>
        </p:spPr>
      </p:pic>
      <p:sp>
        <p:nvSpPr>
          <p:cNvPr id="125" name="Google Shape;125;p21"/>
          <p:cNvSpPr/>
          <p:nvPr/>
        </p:nvSpPr>
        <p:spPr>
          <a:xfrm>
            <a:off x="2006850" y="4310475"/>
            <a:ext cx="915300" cy="774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0" y="0"/>
            <a:ext cx="1805400" cy="5143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Merriweather"/>
                <a:ea typeface="Merriweather"/>
                <a:cs typeface="Merriweather"/>
                <a:sym typeface="Merriweather"/>
              </a:rPr>
              <a:t>Breakdown</a:t>
            </a:r>
            <a:endParaRPr sz="2000">
              <a:solidFill>
                <a:schemeClr val="accent1"/>
              </a:solidFill>
              <a:latin typeface="Merriweather"/>
              <a:ea typeface="Merriweather"/>
              <a:cs typeface="Merriweather"/>
              <a:sym typeface="Merriweather"/>
            </a:endParaRPr>
          </a:p>
          <a:p>
            <a:pPr indent="0" lvl="0" marL="0" rtl="0" algn="ctr">
              <a:spcBef>
                <a:spcPts val="0"/>
              </a:spcBef>
              <a:spcAft>
                <a:spcPts val="0"/>
              </a:spcAft>
              <a:buNone/>
            </a:pPr>
            <a:r>
              <a:rPr lang="en" sz="2000">
                <a:solidFill>
                  <a:schemeClr val="accent1"/>
                </a:solidFill>
                <a:latin typeface="Merriweather"/>
                <a:ea typeface="Merriweather"/>
                <a:cs typeface="Merriweather"/>
                <a:sym typeface="Merriweather"/>
              </a:rPr>
              <a:t>Of Venue Capacity</a:t>
            </a:r>
            <a:endParaRPr sz="2000">
              <a:solidFill>
                <a:schemeClr val="accent1"/>
              </a:solidFill>
              <a:latin typeface="Merriweather"/>
              <a:ea typeface="Merriweather"/>
              <a:cs typeface="Merriweather"/>
              <a:sym typeface="Merriweather"/>
            </a:endParaRPr>
          </a:p>
          <a:p>
            <a:pPr indent="0" lvl="0" marL="0" rtl="0" algn="ctr">
              <a:spcBef>
                <a:spcPts val="0"/>
              </a:spcBef>
              <a:spcAft>
                <a:spcPts val="0"/>
              </a:spcAft>
              <a:buNone/>
            </a:pPr>
            <a:r>
              <a:t/>
            </a:r>
            <a:endParaRPr sz="2000">
              <a:solidFill>
                <a:schemeClr val="accent1"/>
              </a:solidFill>
              <a:latin typeface="Merriweather"/>
              <a:ea typeface="Merriweather"/>
              <a:cs typeface="Merriweather"/>
              <a:sym typeface="Merriweather"/>
            </a:endParaRPr>
          </a:p>
          <a:p>
            <a:pPr indent="0" lvl="0" marL="0" rtl="0" algn="ctr">
              <a:spcBef>
                <a:spcPts val="0"/>
              </a:spcBef>
              <a:spcAft>
                <a:spcPts val="0"/>
              </a:spcAft>
              <a:buNone/>
            </a:pPr>
            <a:r>
              <a:t/>
            </a:r>
            <a:endParaRPr sz="2000">
              <a:solidFill>
                <a:schemeClr val="accent1"/>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a:solidFill>
                  <a:schemeClr val="dk1"/>
                </a:solidFill>
              </a:rPr>
              <a:t>Houston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Seattle</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Atlanta</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Tampa</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Toronto</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Cleveland</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Pittsburgh</a:t>
            </a:r>
            <a:endParaRPr b="1">
              <a:solidFill>
                <a:schemeClr val="dk1"/>
              </a:solidFill>
            </a:endParaRPr>
          </a:p>
          <a:p>
            <a:pPr indent="0" lvl="0" marL="0" rtl="0" algn="l">
              <a:spcBef>
                <a:spcPts val="0"/>
              </a:spcBef>
              <a:spcAft>
                <a:spcPts val="1600"/>
              </a:spcAft>
              <a:buNone/>
            </a:pPr>
            <a:r>
              <a:t/>
            </a:r>
            <a:endParaRPr/>
          </a:p>
        </p:txBody>
      </p:sp>
      <p:sp>
        <p:nvSpPr>
          <p:cNvPr id="132" name="Google Shape;132;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3" name="Google Shape;133;p22"/>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Viable Locations</a:t>
            </a:r>
            <a:endParaRPr sz="3000">
              <a:solidFill>
                <a:schemeClr val="accent1"/>
              </a:solidFill>
              <a:latin typeface="Merriweather"/>
              <a:ea typeface="Merriweather"/>
              <a:cs typeface="Merriweather"/>
              <a:sym typeface="Merriweather"/>
            </a:endParaRPr>
          </a:p>
        </p:txBody>
      </p:sp>
      <p:pic>
        <p:nvPicPr>
          <p:cNvPr id="134" name="Google Shape;134;p22"/>
          <p:cNvPicPr preferRelativeResize="0"/>
          <p:nvPr/>
        </p:nvPicPr>
        <p:blipFill>
          <a:blip r:embed="rId3">
            <a:alphaModFix/>
          </a:blip>
          <a:stretch>
            <a:fillRect/>
          </a:stretch>
        </p:blipFill>
        <p:spPr>
          <a:xfrm>
            <a:off x="2203525" y="1021500"/>
            <a:ext cx="6940476" cy="412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1126475"/>
            <a:ext cx="7347851" cy="3912050"/>
          </a:xfrm>
          <a:prstGeom prst="rect">
            <a:avLst/>
          </a:prstGeom>
          <a:noFill/>
          <a:ln>
            <a:noFill/>
          </a:ln>
        </p:spPr>
      </p:pic>
      <p:sp>
        <p:nvSpPr>
          <p:cNvPr id="140" name="Google Shape;140;p23"/>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Unemployment Rates in Target Cities</a:t>
            </a:r>
            <a:endParaRPr sz="3000">
              <a:solidFill>
                <a:schemeClr val="accent1"/>
              </a:solidFill>
              <a:latin typeface="Merriweather"/>
              <a:ea typeface="Merriweather"/>
              <a:cs typeface="Merriweather"/>
              <a:sym typeface="Merriweather"/>
            </a:endParaRPr>
          </a:p>
        </p:txBody>
      </p:sp>
      <p:pic>
        <p:nvPicPr>
          <p:cNvPr id="141" name="Google Shape;141;p23"/>
          <p:cNvPicPr preferRelativeResize="0"/>
          <p:nvPr/>
        </p:nvPicPr>
        <p:blipFill>
          <a:blip r:embed="rId4">
            <a:alphaModFix/>
          </a:blip>
          <a:stretch>
            <a:fillRect/>
          </a:stretch>
        </p:blipFill>
        <p:spPr>
          <a:xfrm>
            <a:off x="7514000" y="1126475"/>
            <a:ext cx="347050" cy="1253625"/>
          </a:xfrm>
          <a:prstGeom prst="rect">
            <a:avLst/>
          </a:prstGeom>
          <a:noFill/>
          <a:ln>
            <a:noFill/>
          </a:ln>
        </p:spPr>
      </p:pic>
      <p:sp>
        <p:nvSpPr>
          <p:cNvPr id="142" name="Google Shape;142;p23"/>
          <p:cNvSpPr txBox="1"/>
          <p:nvPr/>
        </p:nvSpPr>
        <p:spPr>
          <a:xfrm>
            <a:off x="7861050" y="963175"/>
            <a:ext cx="1376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Houston</a:t>
            </a:r>
            <a:endParaRPr sz="1000"/>
          </a:p>
          <a:p>
            <a:pPr indent="0" lvl="0" marL="0" rtl="0" algn="l">
              <a:spcBef>
                <a:spcPts val="0"/>
              </a:spcBef>
              <a:spcAft>
                <a:spcPts val="0"/>
              </a:spcAft>
              <a:buNone/>
            </a:pPr>
            <a:r>
              <a:t/>
            </a:r>
            <a:endParaRPr sz="1000"/>
          </a:p>
        </p:txBody>
      </p:sp>
      <p:sp>
        <p:nvSpPr>
          <p:cNvPr id="143" name="Google Shape;143;p23"/>
          <p:cNvSpPr txBox="1"/>
          <p:nvPr/>
        </p:nvSpPr>
        <p:spPr>
          <a:xfrm>
            <a:off x="7861050" y="1214875"/>
            <a:ext cx="1376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Seattle</a:t>
            </a:r>
            <a:endParaRPr sz="1000"/>
          </a:p>
          <a:p>
            <a:pPr indent="0" lvl="0" marL="0" rtl="0" algn="l">
              <a:spcBef>
                <a:spcPts val="0"/>
              </a:spcBef>
              <a:spcAft>
                <a:spcPts val="0"/>
              </a:spcAft>
              <a:buNone/>
            </a:pPr>
            <a:r>
              <a:t/>
            </a:r>
            <a:endParaRPr sz="1000"/>
          </a:p>
        </p:txBody>
      </p:sp>
      <p:sp>
        <p:nvSpPr>
          <p:cNvPr id="144" name="Google Shape;144;p23"/>
          <p:cNvSpPr txBox="1"/>
          <p:nvPr/>
        </p:nvSpPr>
        <p:spPr>
          <a:xfrm>
            <a:off x="7861050" y="1466575"/>
            <a:ext cx="1376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Atlanta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145" name="Google Shape;145;p23"/>
          <p:cNvSpPr txBox="1"/>
          <p:nvPr/>
        </p:nvSpPr>
        <p:spPr>
          <a:xfrm>
            <a:off x="7861050" y="1718275"/>
            <a:ext cx="1376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Tampa</a:t>
            </a:r>
            <a:endParaRPr sz="1000"/>
          </a:p>
          <a:p>
            <a:pPr indent="0" lvl="0" marL="0" rtl="0" algn="l">
              <a:spcBef>
                <a:spcPts val="0"/>
              </a:spcBef>
              <a:spcAft>
                <a:spcPts val="0"/>
              </a:spcAft>
              <a:buNone/>
            </a:pPr>
            <a:r>
              <a:t/>
            </a:r>
            <a:endParaRPr sz="1000"/>
          </a:p>
        </p:txBody>
      </p:sp>
      <p:sp>
        <p:nvSpPr>
          <p:cNvPr id="146" name="Google Shape;146;p23"/>
          <p:cNvSpPr txBox="1"/>
          <p:nvPr/>
        </p:nvSpPr>
        <p:spPr>
          <a:xfrm>
            <a:off x="7861050" y="1969975"/>
            <a:ext cx="1376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Cleveland</a:t>
            </a:r>
            <a:endParaRPr sz="1000"/>
          </a:p>
          <a:p>
            <a:pPr indent="0" lvl="0" marL="0" rtl="0" algn="l">
              <a:spcBef>
                <a:spcPts val="0"/>
              </a:spcBef>
              <a:spcAft>
                <a:spcPts val="0"/>
              </a:spcAft>
              <a:buNone/>
            </a:pPr>
            <a:r>
              <a:t/>
            </a:r>
            <a:endParaRPr sz="1000"/>
          </a:p>
        </p:txBody>
      </p:sp>
      <p:sp>
        <p:nvSpPr>
          <p:cNvPr id="147" name="Google Shape;147;p23"/>
          <p:cNvSpPr txBox="1"/>
          <p:nvPr/>
        </p:nvSpPr>
        <p:spPr>
          <a:xfrm>
            <a:off x="7861050" y="2221675"/>
            <a:ext cx="1376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Pittsburgh</a:t>
            </a:r>
            <a:endParaRPr sz="1000"/>
          </a:p>
          <a:p>
            <a:pPr indent="0" lvl="0" marL="0" rtl="0" algn="l">
              <a:spcBef>
                <a:spcPts val="0"/>
              </a:spcBef>
              <a:spcAft>
                <a:spcPts val="0"/>
              </a:spcAft>
              <a:buNone/>
            </a:pPr>
            <a:r>
              <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p:nvPr/>
        </p:nvSpPr>
        <p:spPr>
          <a:xfrm>
            <a:off x="0" y="0"/>
            <a:ext cx="9144000" cy="1021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sz="3000">
                <a:solidFill>
                  <a:schemeClr val="accent1"/>
                </a:solidFill>
                <a:latin typeface="Merriweather"/>
                <a:ea typeface="Merriweather"/>
                <a:cs typeface="Merriweather"/>
                <a:sym typeface="Merriweather"/>
              </a:rPr>
              <a:t>Cleaning the Data</a:t>
            </a:r>
            <a:endParaRPr sz="3000">
              <a:solidFill>
                <a:schemeClr val="accent1"/>
              </a:solidFill>
              <a:latin typeface="Merriweather"/>
              <a:ea typeface="Merriweather"/>
              <a:cs typeface="Merriweather"/>
              <a:sym typeface="Merriweather"/>
            </a:endParaRPr>
          </a:p>
        </p:txBody>
      </p:sp>
      <p:pic>
        <p:nvPicPr>
          <p:cNvPr id="153" name="Google Shape;153;p24"/>
          <p:cNvPicPr preferRelativeResize="0"/>
          <p:nvPr/>
        </p:nvPicPr>
        <p:blipFill>
          <a:blip r:embed="rId3">
            <a:alphaModFix/>
          </a:blip>
          <a:stretch>
            <a:fillRect/>
          </a:stretch>
        </p:blipFill>
        <p:spPr>
          <a:xfrm>
            <a:off x="0" y="1021500"/>
            <a:ext cx="4772503" cy="4121999"/>
          </a:xfrm>
          <a:prstGeom prst="rect">
            <a:avLst/>
          </a:prstGeom>
          <a:noFill/>
          <a:ln cap="flat" cmpd="sng" w="9525">
            <a:solidFill>
              <a:srgbClr val="000000"/>
            </a:solidFill>
            <a:prstDash val="solid"/>
            <a:round/>
            <a:headEnd len="sm" w="sm" type="none"/>
            <a:tailEnd len="sm" w="sm" type="none"/>
          </a:ln>
        </p:spPr>
      </p:pic>
      <p:pic>
        <p:nvPicPr>
          <p:cNvPr id="154" name="Google Shape;154;p24"/>
          <p:cNvPicPr preferRelativeResize="0"/>
          <p:nvPr/>
        </p:nvPicPr>
        <p:blipFill>
          <a:blip r:embed="rId4">
            <a:alphaModFix/>
          </a:blip>
          <a:stretch>
            <a:fillRect/>
          </a:stretch>
        </p:blipFill>
        <p:spPr>
          <a:xfrm>
            <a:off x="4772500" y="1021500"/>
            <a:ext cx="4315402" cy="41219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